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322" r:id="rId6"/>
    <p:sldId id="329" r:id="rId7"/>
    <p:sldId id="326" r:id="rId8"/>
    <p:sldId id="324" r:id="rId9"/>
    <p:sldId id="323" r:id="rId10"/>
    <p:sldId id="328" r:id="rId11"/>
    <p:sldId id="330" r:id="rId12"/>
    <p:sldId id="258" r:id="rId13"/>
    <p:sldId id="259" r:id="rId14"/>
    <p:sldId id="261" r:id="rId15"/>
    <p:sldId id="260" r:id="rId16"/>
    <p:sldId id="262" r:id="rId17"/>
    <p:sldId id="263" r:id="rId18"/>
    <p:sldId id="264" r:id="rId19"/>
    <p:sldId id="267" r:id="rId20"/>
    <p:sldId id="265" r:id="rId21"/>
    <p:sldId id="266" r:id="rId22"/>
    <p:sldId id="268" r:id="rId23"/>
    <p:sldId id="269" r:id="rId24"/>
    <p:sldId id="270" r:id="rId25"/>
    <p:sldId id="271" r:id="rId26"/>
    <p:sldId id="283" r:id="rId27"/>
    <p:sldId id="272" r:id="rId28"/>
    <p:sldId id="273" r:id="rId29"/>
    <p:sldId id="274" r:id="rId30"/>
    <p:sldId id="278" r:id="rId31"/>
    <p:sldId id="279" r:id="rId32"/>
    <p:sldId id="281" r:id="rId33"/>
    <p:sldId id="275" r:id="rId34"/>
    <p:sldId id="276" r:id="rId35"/>
    <p:sldId id="280" r:id="rId36"/>
    <p:sldId id="277" r:id="rId37"/>
    <p:sldId id="282" r:id="rId38"/>
    <p:sldId id="286" r:id="rId39"/>
    <p:sldId id="284" r:id="rId40"/>
    <p:sldId id="285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2" r:id="rId66"/>
    <p:sldId id="313" r:id="rId67"/>
    <p:sldId id="314" r:id="rId68"/>
    <p:sldId id="340" r:id="rId69"/>
    <p:sldId id="319" r:id="rId70"/>
    <p:sldId id="320" r:id="rId71"/>
    <p:sldId id="333" r:id="rId72"/>
    <p:sldId id="321" r:id="rId73"/>
    <p:sldId id="331" r:id="rId74"/>
    <p:sldId id="334" r:id="rId75"/>
    <p:sldId id="332" r:id="rId76"/>
    <p:sldId id="335" r:id="rId77"/>
    <p:sldId id="336" r:id="rId78"/>
    <p:sldId id="337" r:id="rId79"/>
    <p:sldId id="338" r:id="rId80"/>
    <p:sldId id="339" r:id="rId81"/>
    <p:sldId id="342" r:id="rId82"/>
    <p:sldId id="341" r:id="rId83"/>
    <p:sldId id="343" r:id="rId84"/>
    <p:sldId id="315" r:id="rId85"/>
    <p:sldId id="316" r:id="rId86"/>
    <p:sldId id="317" r:id="rId87"/>
    <p:sldId id="318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1" r:id="rId105"/>
    <p:sldId id="362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63" r:id="rId123"/>
    <p:sldId id="327" r:id="rId124"/>
  </p:sldIdLst>
  <p:sldSz cx="12192000" cy="6858000"/>
  <p:notesSz cx="6858000" cy="9144000"/>
  <p:embeddedFontLst>
    <p:embeddedFont>
      <p:font typeface="Noto Sans KR" panose="020B0500000000000000" pitchFamily="34" charset="-127"/>
      <p:regular r:id="rId125"/>
      <p:bold r:id="rId126"/>
    </p:embeddedFont>
    <p:embeddedFont>
      <p:font typeface="Noto Sans KR Black" panose="020B0A00000000000000" pitchFamily="34" charset="-127"/>
      <p:bold r:id="rId127"/>
    </p:embeddedFont>
    <p:embeddedFont>
      <p:font typeface="Noto Sans KR Medium" panose="020B0600000000000000" pitchFamily="34" charset="-127"/>
      <p:regular r:id="rId128"/>
    </p:embeddedFont>
    <p:embeddedFont>
      <p:font typeface="맑은 고딕" panose="020B0503020000020004" pitchFamily="50" charset="-127"/>
      <p:regular r:id="rId129"/>
      <p:bold r:id="rId130"/>
    </p:embeddedFont>
    <p:embeddedFont>
      <p:font typeface="Consolas" panose="020B0609020204030204" pitchFamily="49" charset="0"/>
      <p:regular r:id="rId131"/>
      <p:bold r:id="rId132"/>
      <p:italic r:id="rId133"/>
      <p:boldItalic r:id="rId1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3B5"/>
    <a:srgbClr val="0070C0"/>
    <a:srgbClr val="1F2342"/>
    <a:srgbClr val="E8F8A3"/>
    <a:srgbClr val="E5D4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A666-28A5-412B-8AE1-B172752624B8}" v="86" dt="2022-12-31T23:09:33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10.fntdata"/><Relationship Id="rId139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font" Target="fonts/font5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6.fntdata"/><Relationship Id="rId135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font" Target="fonts/font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font" Target="fonts/font7.fntdata"/><Relationship Id="rId136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font" Target="fonts/font8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95F7A-769A-6AF0-A79F-C4717E22B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032E66-1E55-CFDA-6BFA-3EC0580F2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47B6DA-030B-07A7-810A-DCD64F375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6BC01B-B7FF-A6D4-8CCF-C95B6B7C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E7FAA-8A9C-C9AB-61B2-E064E04D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1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F1BF3-CAA3-73FF-1A1E-7F7EA7D5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0BD629-3F39-1791-C0C0-6A0DE802C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E97E00-1070-C486-7D56-9A92865F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479791-7E19-33A6-7162-D19974AE5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B3E16-6239-63F6-331D-BD471932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1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51E09C-BB63-59EB-FE50-64C82FB2C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A86D90-1367-8B8D-57B0-46057A534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1DA32-628E-3A8D-EDEE-A2A27E29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BA345-8542-68FE-83B1-9BC56863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E8033E-D41E-447A-59D7-E565F210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9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7D10F-180B-387D-DD0D-9D56A643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46CCB-798E-BE73-E4DF-79D0454A1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A103EC-C583-A3E2-4018-F67B2AF41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DAD8A-17DB-7C43-0911-7060DCD2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80525-2662-90A3-4665-0F0E7023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478F0-3488-D84A-510B-A326C3AC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1EFBBF-A62A-173A-0CA5-956C50F80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4A1F5-F66A-2EB2-9A10-03462F31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FB04F-2EBB-BDA2-9C81-E9AE0F5F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9EB77-9DAE-9F5C-5768-D4E6F103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1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87284-D42A-FC6E-33A9-58552F69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A6DF0-D214-3C24-421B-264CA9B0C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B66E2C-66E1-5541-8EA3-585AFEB06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0773CB-B7EE-0B66-9163-5F4414FF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6B5B6E-B742-3579-A116-824C8347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3FE32E-4257-7F3C-D1E7-F164CFAB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09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CF874-9E5B-5A57-A1D9-D114268CB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B22682-5B24-9723-4126-B30B8733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E3AADE-7BA0-B460-2D17-A14946817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F72B31-AF58-8404-9BE0-76584C6F1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F20856-D5BF-58DB-FBF1-4B413C056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A0FD41-BFCE-266C-44C1-DD55CC70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4BD6C2-2430-DDCD-042D-26E8123C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D105F6-2059-26F0-EC70-3E97F814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60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4AFC1-B4FF-213E-99BA-CDBBEB5E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6586DE-DB16-E5F0-8B05-F6E6A664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FC670C-6EC9-B719-8405-F91D51847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013DC8-D0C4-7A7A-1C27-1F0E502E5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53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5C8FC0-3C27-2D0A-B89B-D6707CE5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626190-D68A-573F-DE9B-B43B545BE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7D9C2-138C-C6A5-FD03-F9BEB6C4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5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4FD9A-A901-95D7-65D9-EE9192BBB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5CD16-F180-7DC5-4F9E-AB67024C6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5C5E20-8B03-D3AF-3E56-F39810087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1FA35E-4973-8EFC-8F94-7963A78E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E0ECFB-0CD0-24E0-7EA7-5EE7F50B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7A3D0-0B1C-F6E9-6AAD-CC53F3F3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84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2B769-2ECE-92D9-FCC0-BAC238DB6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798C0C-422D-8C2B-7E37-DE35354C0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89071-7B36-70A8-E06A-9F99BF13E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62B943-AD8F-24FF-3097-BA797A63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84C65-E5BC-E908-A720-9F35D372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C606F-C7FC-0FC0-136E-9A8BB3F13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65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11E229-F3B6-F69E-AFB3-D118400F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2A3767-E4CF-643E-B94D-67D3CDCE7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6471E-7765-C762-6E10-5CE91C9C7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3E157-29D8-450A-B3E9-4EF76321A657}" type="datetimeFigureOut">
              <a:rPr lang="ko-KR" altLang="en-US" smtClean="0"/>
              <a:t>2023-01-02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DED7DB-74AE-F897-C056-F23B7355E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6A9390-710D-BCA8-20B5-AB2949B98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AD6EC-7424-42F4-BBB2-A11882AAB2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0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npa.tistory.com/entry/BootStrap5-%F0%9F%93%9A-%EB%B6%80%ED%8A%B8%EC%8A%A4%ED%8A%B8%EB%9E%A9-%ED%81%B4%EB%9E%98%EC%8A%A4-%EC%9D%B4%EB%A6%84-%EC%A0%95%EB%A6%AC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854750-B0CC-D0AE-DDD7-B861995E79C8}"/>
              </a:ext>
            </a:extLst>
          </p:cNvPr>
          <p:cNvSpPr txBox="1"/>
          <p:nvPr/>
        </p:nvSpPr>
        <p:spPr>
          <a:xfrm>
            <a:off x="2478832" y="2967335"/>
            <a:ext cx="7234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ANA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2023 </a:t>
            </a:r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신입생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교육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1177C8-6A9C-EB06-4A38-976F54A2CC75}"/>
              </a:ext>
            </a:extLst>
          </p:cNvPr>
          <p:cNvSpPr txBox="1"/>
          <p:nvPr/>
        </p:nvSpPr>
        <p:spPr>
          <a:xfrm>
            <a:off x="2478832" y="3942636"/>
            <a:ext cx="987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 교재</a:t>
            </a:r>
          </a:p>
        </p:txBody>
      </p:sp>
    </p:spTree>
    <p:extLst>
      <p:ext uri="{BB962C8B-B14F-4D97-AF65-F5344CB8AC3E}">
        <p14:creationId xmlns:p14="http://schemas.microsoft.com/office/powerpoint/2010/main" val="1703846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854750-B0CC-D0AE-DDD7-B861995E79C8}"/>
              </a:ext>
            </a:extLst>
          </p:cNvPr>
          <p:cNvSpPr txBox="1"/>
          <p:nvPr/>
        </p:nvSpPr>
        <p:spPr>
          <a:xfrm>
            <a:off x="882228" y="2272010"/>
            <a:ext cx="10427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부트스트랩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은 웹페이지를 개발할 때 복잡한 언어를 쓰지 않고 편하게 디자인 할 수 있는 도구입니다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001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85640" y="2547252"/>
            <a:ext cx="11732040" cy="3206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자바스크립트에서 값은 항상 문자열이나 숫자형 같은 특정한 자료형에 속한다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자바스크립트에는 여덟 가지 기본 자료형이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자바스크립트에서는 변수가 어떤 순간에 문자열일 수도 다른 순간엔 숫자일 수도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endParaRPr lang="ko-KR" altLang="ko-KR" sz="36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message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'string'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2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message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123; </a:t>
            </a:r>
            <a:endParaRPr lang="ko-KR" altLang="ko-KR" sz="2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449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833120" y="3342807"/>
            <a:ext cx="11003280" cy="105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z="2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123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2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1.23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3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D50C-110E-AD3A-F534-4CE399B9C428}"/>
              </a:ext>
            </a:extLst>
          </p:cNvPr>
          <p:cNvSpPr txBox="1"/>
          <p:nvPr/>
        </p:nvSpPr>
        <p:spPr>
          <a:xfrm>
            <a:off x="356145" y="1802164"/>
            <a:ext cx="3809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숫자형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37B44-5B40-A651-4D1F-D9FDF588968C}"/>
              </a:ext>
            </a:extLst>
          </p:cNvPr>
          <p:cNvSpPr txBox="1"/>
          <p:nvPr/>
        </p:nvSpPr>
        <p:spPr>
          <a:xfrm>
            <a:off x="792480" y="4476461"/>
            <a:ext cx="11287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숫자형은 정수 및 부동소수점 숫자</a:t>
            </a:r>
            <a:r>
              <a:rPr lang="en-US" altLang="ko-KR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(floating point number)</a:t>
            </a:r>
            <a:r>
              <a:rPr lang="ko-KR" altLang="en-US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나타낸다</a:t>
            </a:r>
            <a:r>
              <a:rPr lang="en-US" altLang="ko-KR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r>
              <a:rPr lang="ko-KR" altLang="en-US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숫자형과 관련된 연산은 곱셈 *</a:t>
            </a:r>
            <a:r>
              <a:rPr lang="en-US" altLang="ko-KR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나눗셈 </a:t>
            </a:r>
            <a:r>
              <a:rPr lang="en-US" altLang="ko-KR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/, </a:t>
            </a:r>
            <a:r>
              <a:rPr lang="ko-KR" altLang="en-US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덧셈 </a:t>
            </a:r>
            <a:r>
              <a:rPr lang="en-US" altLang="ko-KR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+, </a:t>
            </a:r>
            <a:r>
              <a:rPr lang="ko-KR" altLang="en-US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뺄셈 </a:t>
            </a:r>
            <a:r>
              <a:rPr lang="en-US" altLang="ko-KR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 대표적이다</a:t>
            </a:r>
            <a:r>
              <a:rPr lang="en-US" altLang="ko-KR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71561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701040" y="3642815"/>
            <a:ext cx="11003280" cy="316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bigInt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12345678910111213141516171819202122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2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D50C-110E-AD3A-F534-4CE399B9C428}"/>
              </a:ext>
            </a:extLst>
          </p:cNvPr>
          <p:cNvSpPr txBox="1"/>
          <p:nvPr/>
        </p:nvSpPr>
        <p:spPr>
          <a:xfrm>
            <a:off x="356145" y="1802164"/>
            <a:ext cx="3809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BigInt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37B44-5B40-A651-4D1F-D9FDF588968C}"/>
              </a:ext>
            </a:extLst>
          </p:cNvPr>
          <p:cNvSpPr txBox="1"/>
          <p:nvPr/>
        </p:nvSpPr>
        <p:spPr>
          <a:xfrm>
            <a:off x="629920" y="3959248"/>
            <a:ext cx="11287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BigInt</a:t>
            </a:r>
            <a:r>
              <a:rPr lang="ko-KR" altLang="en-US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형은 길이에 상관없이 정수를 나타낼 수 있습니다</a:t>
            </a:r>
            <a:r>
              <a:rPr lang="en-US" altLang="ko-KR" sz="28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9661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832575" y="3125603"/>
            <a:ext cx="11003280" cy="350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str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2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ncc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str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2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sunrin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’;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자바스크립트에선 문자열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(string)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을 따옴표로 묶는다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따옴표는 세 종류가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가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큰따옴표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: “Hello”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나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작은따옴표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: ‘Hello’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역 따옴표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백틱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backtick): `Hello`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D50C-110E-AD3A-F534-4CE399B9C428}"/>
              </a:ext>
            </a:extLst>
          </p:cNvPr>
          <p:cNvSpPr txBox="1"/>
          <p:nvPr/>
        </p:nvSpPr>
        <p:spPr>
          <a:xfrm>
            <a:off x="356145" y="1802164"/>
            <a:ext cx="3809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문자형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4531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660400" y="2485523"/>
            <a:ext cx="10871199" cy="2756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큰따옴표와 작은따옴표는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기본적인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’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따옴표로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둘은 차이가 없습니다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역 따옴표로 변수나 표현식을 감싼 후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${…}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안에 넣어주면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원하는 변수나 표현식을 중간에 손쉽게 넣을 수 있습니다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club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24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AnA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2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`Hello, </a:t>
            </a: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${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club</a:t>
            </a: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`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 Hello, </a:t>
            </a:r>
            <a:r>
              <a:rPr lang="en-US" altLang="ko-KR" sz="2400" dirty="0" err="1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AnA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164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832575" y="3125603"/>
            <a:ext cx="11003280" cy="342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불린형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논리 타입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true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와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false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두 가지 값 밖에 없는 자료형이다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불린형은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긍정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(yes)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이나 부정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(no)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을 나타내는 값을 저장할 때 사용한다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true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는 긍정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false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는 부정을 의미한다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 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불린값은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비교 결과를 저장할 때도 사용된다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isGreater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4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 </a:t>
            </a:r>
            <a:r>
              <a:rPr lang="en-US" altLang="ko-KR" sz="2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2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24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isGreater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 true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D50C-110E-AD3A-F534-4CE399B9C428}"/>
              </a:ext>
            </a:extLst>
          </p:cNvPr>
          <p:cNvSpPr txBox="1"/>
          <p:nvPr/>
        </p:nvSpPr>
        <p:spPr>
          <a:xfrm>
            <a:off x="356145" y="1802164"/>
            <a:ext cx="3809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불린형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3648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700494" y="3125603"/>
            <a:ext cx="11278145" cy="180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null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값은 지금까지 소개한 자료형 중 어느 자료형에도 속하지 않는 값이다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null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은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존재하지 않는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(nothing)’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값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‘</a:t>
            </a:r>
            <a:r>
              <a:rPr lang="ko-KR" altLang="ko-KR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비어있는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(empty)’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값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‘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알 수 없는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(unknown)’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값을 나타내는 데 사용한다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age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null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D50C-110E-AD3A-F534-4CE399B9C428}"/>
              </a:ext>
            </a:extLst>
          </p:cNvPr>
          <p:cNvSpPr txBox="1"/>
          <p:nvPr/>
        </p:nvSpPr>
        <p:spPr>
          <a:xfrm>
            <a:off x="356145" y="1802164"/>
            <a:ext cx="3809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Null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값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6866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700494" y="3125603"/>
            <a:ext cx="11278145" cy="179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undefined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값도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null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값처럼 자신만의 자료형을 형성한다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undefined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는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값이 할당되지 않은 상태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’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나타내는 데 사용한다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age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 'undefined'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D50C-110E-AD3A-F534-4CE399B9C428}"/>
              </a:ext>
            </a:extLst>
          </p:cNvPr>
          <p:cNvSpPr txBox="1"/>
          <p:nvPr/>
        </p:nvSpPr>
        <p:spPr>
          <a:xfrm>
            <a:off x="234225" y="1802164"/>
            <a:ext cx="7345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Undefined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값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136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381000" y="3014063"/>
            <a:ext cx="11278145" cy="3843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객체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(object)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형은 특수한 자료형이다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객체형은 다양한 데이터를 담을 수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키로 구분된 데이터 집합이나 복잡한 개체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(entity)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저장할 수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 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객체는 중괄호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{…}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이용해 만들 수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중괄호 안에는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(key):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값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(value)’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쌍으로 구성된 프로퍼티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(property)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여러 개 넣을 수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키엔 문자형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값엔 모든 자료형이 허용된다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7D50C-110E-AD3A-F534-4CE399B9C428}"/>
              </a:ext>
            </a:extLst>
          </p:cNvPr>
          <p:cNvSpPr txBox="1"/>
          <p:nvPr/>
        </p:nvSpPr>
        <p:spPr>
          <a:xfrm>
            <a:off x="234225" y="1700564"/>
            <a:ext cx="7345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객체형과 심볼형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2010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040478" y="3798348"/>
            <a:ext cx="9982200" cy="1548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조건에 따라 다른 행동을 취해야 할 때가 있다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이럴 땐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if</a:t>
            </a: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문과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물음표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’ </a:t>
            </a: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연산자라고도 불리는 조건부 연산자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? </a:t>
            </a: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사용하면 된다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AEF9-B1DF-F36A-4EB7-2EA3DDC3F21C}"/>
              </a:ext>
            </a:extLst>
          </p:cNvPr>
          <p:cNvSpPr txBox="1"/>
          <p:nvPr/>
        </p:nvSpPr>
        <p:spPr>
          <a:xfrm>
            <a:off x="1040478" y="1999454"/>
            <a:ext cx="7345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조건문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75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사람, 남자, 실내이(가) 표시된 사진&#10;&#10;자동 생성된 설명">
            <a:extLst>
              <a:ext uri="{FF2B5EF4-FFF2-40B4-BE49-F238E27FC236}">
                <a16:creationId xmlns:a16="http://schemas.microsoft.com/office/drawing/2014/main" id="{1E55C3D1-6403-FD4E-55A3-7C54D2B46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" b="241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A4CD06-7D43-8AF4-37EA-B78844704CEE}"/>
              </a:ext>
            </a:extLst>
          </p:cNvPr>
          <p:cNvSpPr/>
          <p:nvPr/>
        </p:nvSpPr>
        <p:spPr>
          <a:xfrm>
            <a:off x="8276252" y="3881534"/>
            <a:ext cx="3915747" cy="1194318"/>
          </a:xfrm>
          <a:prstGeom prst="rect">
            <a:avLst/>
          </a:prstGeom>
          <a:solidFill>
            <a:srgbClr val="1233B5"/>
          </a:solidFill>
          <a:ln>
            <a:solidFill>
              <a:srgbClr val="1F2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웹사이트</a:t>
            </a:r>
            <a:r>
              <a:rPr lang="ko-KR" altLang="en-US" sz="3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디자인</a:t>
            </a:r>
          </a:p>
        </p:txBody>
      </p:sp>
    </p:spTree>
    <p:extLst>
      <p:ext uri="{BB962C8B-B14F-4D97-AF65-F5344CB8AC3E}">
        <p14:creationId xmlns:p14="http://schemas.microsoft.com/office/powerpoint/2010/main" val="10453511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088403" y="3322893"/>
            <a:ext cx="10985409" cy="2868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if(…)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문은 괄호 안에 들어가는 조건을 평가하는데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그 결과가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true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이면 코드 블록이 실행된다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year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2023;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year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== </a:t>
            </a:r>
            <a:r>
              <a:rPr lang="en-US" altLang="ko-KR" sz="2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2023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2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ko-KR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멋지네요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!'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조건이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true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일 때 복수의 문을 실행하고 싶다면 중괄호로 코드 블록을 감싸야 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AEF9-B1DF-F36A-4EB7-2EA3DDC3F21C}"/>
              </a:ext>
            </a:extLst>
          </p:cNvPr>
          <p:cNvSpPr txBox="1"/>
          <p:nvPr/>
        </p:nvSpPr>
        <p:spPr>
          <a:xfrm>
            <a:off x="1040478" y="1999454"/>
            <a:ext cx="7345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if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9635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33B5"/>
            </a:gs>
            <a:gs pos="100000">
              <a:srgbClr val="1F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088403" y="3322893"/>
            <a:ext cx="10985409" cy="3274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if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문엔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else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절을 붙일 수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else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뒤에 이어지는 코드 블록은 조건이 거짓일 때 실행된다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year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2023;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year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== </a:t>
            </a:r>
            <a:r>
              <a:rPr lang="en-US" altLang="ko-KR" sz="24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2023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2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ko-KR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멋지네요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!'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 </a:t>
            </a: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{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24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ko-KR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아쉽네요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’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latin typeface="Consolas" panose="020B0609020204030204" pitchFamily="49" charset="0"/>
                <a:ea typeface="굴림" panose="020B0600000101010101" pitchFamily="50" charset="-127"/>
                <a:cs typeface="Times New Roman" panose="02020603050405020304" pitchFamily="18" charset="0"/>
              </a:rPr>
              <a:t>}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AEF9-B1DF-F36A-4EB7-2EA3DDC3F21C}"/>
              </a:ext>
            </a:extLst>
          </p:cNvPr>
          <p:cNvSpPr txBox="1"/>
          <p:nvPr/>
        </p:nvSpPr>
        <p:spPr>
          <a:xfrm>
            <a:off x="1040478" y="1999454"/>
            <a:ext cx="7345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else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9377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33B5"/>
            </a:gs>
            <a:gs pos="100000">
              <a:srgbClr val="1F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603295" y="1571089"/>
            <a:ext cx="10985409" cy="4916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나눔고딕" pitchFamily="2" charset="-127"/>
                <a:cs typeface="Times New Roman" panose="02020603050405020304" pitchFamily="18" charset="0"/>
              </a:rPr>
              <a:t>유사하지만 약간씩 차이가 있는 조건 여러 개를 처리해야 할 때가 있다</a:t>
            </a:r>
            <a:r>
              <a:rPr lang="en-US" altLang="ko-KR" sz="2000" b="1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나눔고딕" pitchFamily="2" charset="-127"/>
                <a:cs typeface="Times New Roman" panose="02020603050405020304" pitchFamily="18" charset="0"/>
              </a:rPr>
              <a:t>.</a:t>
            </a:r>
            <a:endParaRPr lang="ko-KR" altLang="ko-KR" sz="2000" b="1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b="1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나눔고딕" pitchFamily="2" charset="-127"/>
                <a:cs typeface="Times New Roman" panose="02020603050405020304" pitchFamily="18" charset="0"/>
              </a:rPr>
              <a:t>이때 </a:t>
            </a:r>
            <a:r>
              <a:rPr lang="en-US" altLang="ko-KR" sz="2000" b="1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나눔고딕" pitchFamily="2" charset="-127"/>
                <a:cs typeface="Times New Roman" panose="02020603050405020304" pitchFamily="18" charset="0"/>
              </a:rPr>
              <a:t>else if</a:t>
            </a:r>
            <a:r>
              <a:rPr lang="ko-KR" altLang="ko-KR" sz="2000" b="1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나눔고딕" pitchFamily="2" charset="-127"/>
                <a:cs typeface="Times New Roman" panose="02020603050405020304" pitchFamily="18" charset="0"/>
              </a:rPr>
              <a:t>를 사용할 수 있다</a:t>
            </a:r>
            <a:r>
              <a:rPr lang="en-US" altLang="ko-KR" sz="2000" b="1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나눔고딕" pitchFamily="2" charset="-127"/>
                <a:cs typeface="Times New Roman" panose="02020603050405020304" pitchFamily="18" charset="0"/>
              </a:rPr>
              <a:t>.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0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year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0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2023;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year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== </a:t>
            </a:r>
            <a:r>
              <a:rPr lang="en-US" altLang="ko-KR" sz="20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2023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20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ko-KR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멋지네요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 </a:t>
            </a:r>
            <a:r>
              <a:rPr lang="en-US" altLang="ko-KR" sz="20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year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&gt; </a:t>
            </a:r>
            <a:r>
              <a:rPr lang="en-US" altLang="ko-KR" sz="20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2023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20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ko-KR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너무</a:t>
            </a:r>
            <a:r>
              <a:rPr lang="ko-KR" altLang="ko-KR" sz="2000" dirty="0">
                <a:solidFill>
                  <a:srgbClr val="CE9178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갔네요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 </a:t>
            </a:r>
            <a:r>
              <a:rPr lang="en-US" altLang="ko-KR" sz="20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else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if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year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&lt; </a:t>
            </a:r>
            <a:r>
              <a:rPr lang="en-US" altLang="ko-KR" sz="20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2023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20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ko-KR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조금</a:t>
            </a:r>
            <a:r>
              <a:rPr lang="ko-KR" altLang="ko-KR" sz="2000" dirty="0">
                <a:solidFill>
                  <a:srgbClr val="CE9178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더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!'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AEF9-B1DF-F36A-4EB7-2EA3DDC3F21C}"/>
              </a:ext>
            </a:extLst>
          </p:cNvPr>
          <p:cNvSpPr txBox="1"/>
          <p:nvPr/>
        </p:nvSpPr>
        <p:spPr>
          <a:xfrm>
            <a:off x="4003053" y="247650"/>
            <a:ext cx="4321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else if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86B08-A29B-E24B-A989-97C87CE561FE}"/>
              </a:ext>
            </a:extLst>
          </p:cNvPr>
          <p:cNvSpPr/>
          <p:nvPr/>
        </p:nvSpPr>
        <p:spPr>
          <a:xfrm>
            <a:off x="5276850" y="4029294"/>
            <a:ext cx="5181600" cy="1752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위 예시에서</a:t>
            </a:r>
            <a:r>
              <a:rPr lang="en-US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자바스크립트는 조건 </a:t>
            </a:r>
            <a:r>
              <a:rPr lang="en-US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year == 2023</a:t>
            </a:r>
            <a:r>
              <a:rPr lang="ko-KR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먼저 확인한다</a:t>
            </a:r>
            <a:r>
              <a:rPr lang="en-US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b="1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 조건이 거짓이라면 다음 조건 </a:t>
            </a:r>
            <a:r>
              <a:rPr lang="en-US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year &gt; 2023</a:t>
            </a:r>
            <a:r>
              <a:rPr lang="ko-KR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</a:t>
            </a:r>
            <a:endParaRPr lang="en-US" altLang="ko-KR" sz="1800" b="1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확인하고</a:t>
            </a:r>
            <a:r>
              <a:rPr lang="en-US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</a:t>
            </a:r>
            <a:endParaRPr lang="ko-KR" altLang="ko-KR" sz="1800" b="1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 조건 또한 거짓이라면 </a:t>
            </a:r>
            <a:r>
              <a:rPr lang="en-US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year &lt; 2023</a:t>
            </a:r>
            <a:r>
              <a:rPr lang="ko-KR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확인한다</a:t>
            </a:r>
            <a:r>
              <a:rPr lang="en-US" altLang="ko-KR" sz="1800" b="1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1800" b="1" dirty="0"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9630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33B5"/>
            </a:gs>
            <a:gs pos="100000">
              <a:srgbClr val="1F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088403" y="3322893"/>
            <a:ext cx="10985409" cy="284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조건에 따라 다른 값을 변수에 할당해줘야 할 때가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“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물음표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(question mark)</a:t>
            </a:r>
            <a:r>
              <a:rPr lang="ko-KR" altLang="en-US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연산자”라고도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불리는 “조건부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(conditional) </a:t>
            </a:r>
            <a:r>
              <a:rPr lang="ko-KR" altLang="en-US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연산자”를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사용하면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if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문보다 더 짧고 간결하게 변형할 수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result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condition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?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value1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: 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value2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en-US" altLang="ko-KR" sz="32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조건부 연산자는 물음표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?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로 표시한다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AEF9-B1DF-F36A-4EB7-2EA3DDC3F21C}"/>
              </a:ext>
            </a:extLst>
          </p:cNvPr>
          <p:cNvSpPr txBox="1"/>
          <p:nvPr/>
        </p:nvSpPr>
        <p:spPr>
          <a:xfrm>
            <a:off x="1040478" y="1999454"/>
            <a:ext cx="7345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조건</a:t>
            </a:r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?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연산자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15D73D-6483-4EF3-B520-2815840E5F25}"/>
              </a:ext>
            </a:extLst>
          </p:cNvPr>
          <p:cNvSpPr/>
          <p:nvPr/>
        </p:nvSpPr>
        <p:spPr>
          <a:xfrm>
            <a:off x="7406950" y="775840"/>
            <a:ext cx="4404050" cy="15395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피연산자가 세 개이기 때문에 조건부 연산자를 ‘</a:t>
            </a:r>
            <a:r>
              <a:rPr lang="ko-KR" altLang="en-US" sz="1800" b="1" dirty="0" err="1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삼항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(ternary) </a:t>
            </a:r>
            <a:r>
              <a:rPr lang="ko-KR" altLang="en-US" sz="1800" b="1" dirty="0" err="1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연산자’라고도</a:t>
            </a:r>
            <a:r>
              <a:rPr lang="ko-KR" altLang="en-US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부른다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en-US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평가 대상인 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condition</a:t>
            </a:r>
            <a:r>
              <a:rPr lang="ko-KR" altLang="en-US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 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true</a:t>
            </a:r>
            <a:r>
              <a:rPr lang="ko-KR" altLang="en-US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라면 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value1</a:t>
            </a:r>
            <a:r>
              <a:rPr lang="ko-KR" altLang="en-US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아니라면 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value2</a:t>
            </a:r>
            <a:r>
              <a:rPr lang="ko-KR" altLang="en-US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가 반환된다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9421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반복문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020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33B5"/>
            </a:gs>
            <a:gs pos="100000">
              <a:srgbClr val="1F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088403" y="3322893"/>
            <a:ext cx="10985409" cy="2657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while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반복문의 문법은 다음과 같다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 </a:t>
            </a:r>
          </a:p>
          <a:p>
            <a:pPr>
              <a:spcAft>
                <a:spcPts val="800"/>
              </a:spcAft>
            </a:pPr>
            <a:r>
              <a:rPr lang="en-US" altLang="ko-KR" sz="24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while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24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condition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코드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</a:p>
          <a:p>
            <a:pPr>
              <a:lnSpc>
                <a:spcPts val="1425"/>
              </a:lnSpc>
              <a:spcAft>
                <a:spcPts val="800"/>
              </a:spcAft>
            </a:pPr>
            <a:endParaRPr lang="en-US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condition(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조건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)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true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라면 </a:t>
            </a:r>
            <a:r>
              <a:rPr lang="ko-KR" altLang="en-US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반복문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본문의 코드가 실행된다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AEF9-B1DF-F36A-4EB7-2EA3DDC3F21C}"/>
              </a:ext>
            </a:extLst>
          </p:cNvPr>
          <p:cNvSpPr txBox="1"/>
          <p:nvPr/>
        </p:nvSpPr>
        <p:spPr>
          <a:xfrm>
            <a:off x="1040478" y="1999454"/>
            <a:ext cx="7345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while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8221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33B5"/>
            </a:gs>
            <a:gs pos="100000">
              <a:srgbClr val="1F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088403" y="3322893"/>
            <a:ext cx="744910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for 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반복문은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while 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반복문보다는 복잡하지만 가장 많이 쓰이는 반복문이다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for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begin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condition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20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step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 {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 </a:t>
            </a:r>
            <a:r>
              <a:rPr lang="en-US" altLang="ko-KR" sz="20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</a:t>
            </a:r>
            <a:r>
              <a:rPr lang="ko-KR" altLang="ko-KR" sz="20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코드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}</a:t>
            </a:r>
            <a:endParaRPr lang="ko-KR" altLang="ko-KR" sz="2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AEF9-B1DF-F36A-4EB7-2EA3DDC3F21C}"/>
              </a:ext>
            </a:extLst>
          </p:cNvPr>
          <p:cNvSpPr txBox="1"/>
          <p:nvPr/>
        </p:nvSpPr>
        <p:spPr>
          <a:xfrm>
            <a:off x="1040478" y="1999454"/>
            <a:ext cx="7345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for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AF5677-19DC-BAD0-14F9-9A6392222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928901"/>
              </p:ext>
            </p:extLst>
          </p:nvPr>
        </p:nvGraphicFramePr>
        <p:xfrm>
          <a:off x="5085184" y="596635"/>
          <a:ext cx="6195526" cy="21840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4861">
                  <a:extLst>
                    <a:ext uri="{9D8B030D-6E8A-4147-A177-3AD203B41FA5}">
                      <a16:colId xmlns:a16="http://schemas.microsoft.com/office/drawing/2014/main" val="1586981380"/>
                    </a:ext>
                  </a:extLst>
                </a:gridCol>
                <a:gridCol w="642520">
                  <a:extLst>
                    <a:ext uri="{9D8B030D-6E8A-4147-A177-3AD203B41FA5}">
                      <a16:colId xmlns:a16="http://schemas.microsoft.com/office/drawing/2014/main" val="1276980289"/>
                    </a:ext>
                  </a:extLst>
                </a:gridCol>
                <a:gridCol w="4358145">
                  <a:extLst>
                    <a:ext uri="{9D8B030D-6E8A-4147-A177-3AD203B41FA5}">
                      <a16:colId xmlns:a16="http://schemas.microsoft.com/office/drawing/2014/main" val="487143622"/>
                    </a:ext>
                  </a:extLst>
                </a:gridCol>
              </a:tblGrid>
              <a:tr h="3537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en-US" sz="1400">
                          <a:effectLst/>
                        </a:rPr>
                        <a:t>begin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en-US" sz="1400">
                          <a:effectLst/>
                        </a:rPr>
                        <a:t>i = 0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ko-KR" sz="1400">
                          <a:effectLst/>
                        </a:rPr>
                        <a:t>반복문에 진입할 때 단 한 번 실행된다</a:t>
                      </a:r>
                      <a:r>
                        <a:rPr lang="en-US" sz="1400">
                          <a:effectLst/>
                        </a:rPr>
                        <a:t>.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089338"/>
                  </a:ext>
                </a:extLst>
              </a:tr>
              <a:tr h="7382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en-US" sz="1400" dirty="0">
                          <a:effectLst/>
                        </a:rPr>
                        <a:t>condition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en-US" sz="1400">
                          <a:effectLst/>
                        </a:rPr>
                        <a:t>i &lt; 3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ko-KR" sz="1400">
                          <a:effectLst/>
                        </a:rPr>
                        <a:t>반복마다 해당 조건이 확인된다</a:t>
                      </a:r>
                      <a:r>
                        <a:rPr lang="en-US" sz="1400">
                          <a:effectLst/>
                        </a:rPr>
                        <a:t>. false</a:t>
                      </a:r>
                      <a:r>
                        <a:rPr lang="ko-KR" sz="1400">
                          <a:effectLst/>
                        </a:rPr>
                        <a:t>라면 반복문을 멈춘다</a:t>
                      </a:r>
                      <a:r>
                        <a:rPr lang="en-US" sz="1400">
                          <a:effectLst/>
                        </a:rPr>
                        <a:t>.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6335903"/>
                  </a:ext>
                </a:extLst>
              </a:tr>
              <a:tr h="7382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en-US" sz="1400">
                          <a:effectLst/>
                        </a:rPr>
                        <a:t>body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en-US" sz="1400" dirty="0">
                          <a:effectLst/>
                        </a:rPr>
                        <a:t>[code]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en-US" sz="1400">
                          <a:effectLst/>
                        </a:rPr>
                        <a:t>condition</a:t>
                      </a:r>
                      <a:r>
                        <a:rPr lang="ko-KR" sz="1400">
                          <a:effectLst/>
                        </a:rPr>
                        <a:t>이 </a:t>
                      </a:r>
                      <a:r>
                        <a:rPr lang="en-US" sz="1400">
                          <a:effectLst/>
                        </a:rPr>
                        <a:t>true</a:t>
                      </a:r>
                      <a:r>
                        <a:rPr lang="ko-KR" sz="1400">
                          <a:effectLst/>
                        </a:rPr>
                        <a:t>일 동안 계속 실행된다</a:t>
                      </a:r>
                      <a:r>
                        <a:rPr lang="en-US" sz="1400">
                          <a:effectLst/>
                        </a:rPr>
                        <a:t>.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1758682"/>
                  </a:ext>
                </a:extLst>
              </a:tr>
              <a:tr h="3537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en-US" sz="1400">
                          <a:effectLst/>
                        </a:rPr>
                        <a:t>step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en-US" sz="1400">
                          <a:effectLst/>
                        </a:rPr>
                        <a:t>i++</a:t>
                      </a:r>
                      <a:endParaRPr lang="ko-KR" sz="14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902460" algn="l"/>
                        </a:tabLst>
                      </a:pPr>
                      <a:r>
                        <a:rPr lang="ko-KR" sz="1400" dirty="0">
                          <a:effectLst/>
                        </a:rPr>
                        <a:t>각 반복의 </a:t>
                      </a:r>
                      <a:r>
                        <a:rPr lang="en-US" sz="1400" dirty="0">
                          <a:effectLst/>
                        </a:rPr>
                        <a:t>body</a:t>
                      </a:r>
                      <a:r>
                        <a:rPr lang="ko-KR" sz="1400" dirty="0">
                          <a:effectLst/>
                        </a:rPr>
                        <a:t>가 실행된 이후 실행된다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ko-KR" sz="14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277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0619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33B5"/>
            </a:gs>
            <a:gs pos="100000">
              <a:srgbClr val="1F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088403" y="3322893"/>
            <a:ext cx="10985409" cy="1651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대개는 반복문의 조건이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false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가 되면 반복문이 종료된다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그런데 특별 지시자인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break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사용하면 언제든 원하는 때에 </a:t>
            </a:r>
            <a:endParaRPr lang="en-US" altLang="ko-KR" sz="28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반복문을 빠져나올 수 있다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AEF9-B1DF-F36A-4EB7-2EA3DDC3F21C}"/>
              </a:ext>
            </a:extLst>
          </p:cNvPr>
          <p:cNvSpPr txBox="1"/>
          <p:nvPr/>
        </p:nvSpPr>
        <p:spPr>
          <a:xfrm>
            <a:off x="1040478" y="1999454"/>
            <a:ext cx="8056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반복문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빠져나오기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6346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33B5"/>
            </a:gs>
            <a:gs pos="100000">
              <a:srgbClr val="1F234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088403" y="3322893"/>
            <a:ext cx="11032062" cy="267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continue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지시자는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break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의 ‘가벼운 </a:t>
            </a:r>
            <a:r>
              <a:rPr lang="ko-KR" altLang="en-US" sz="28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버전’이다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continue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는 전체 반복문을 멈추진 않지만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대신 현재 실행 중인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step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을 멈추고 반복문을 다음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step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으로 강제로 이동시킨다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continue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는 현재 반복을 </a:t>
            </a:r>
            <a:r>
              <a:rPr lang="ko-KR" altLang="en-US" sz="28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종료시키고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다음 반복으로 넘어가고 싶을 때 </a:t>
            </a:r>
            <a:endParaRPr lang="en-US" altLang="ko-KR" sz="28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사용할 수 있다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2AEF9-B1DF-F36A-4EB7-2EA3DDC3F21C}"/>
              </a:ext>
            </a:extLst>
          </p:cNvPr>
          <p:cNvSpPr txBox="1"/>
          <p:nvPr/>
        </p:nvSpPr>
        <p:spPr>
          <a:xfrm>
            <a:off x="1040478" y="1999454"/>
            <a:ext cx="10184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다음 반복으로 넘어가기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5750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함수는 </a:t>
            </a:r>
            <a:r>
              <a:rPr lang="en-US" altLang="ko-KR" sz="7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</a:t>
            </a:r>
            <a:r>
              <a:rPr lang="ko-KR" altLang="en-US" sz="7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 교재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1074526" y="2921168"/>
            <a:ext cx="10042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부트스트랩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어떻게 사용하나요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52E46-3DE6-C381-5073-3E914209293D}"/>
              </a:ext>
            </a:extLst>
          </p:cNvPr>
          <p:cNvSpPr txBox="1"/>
          <p:nvPr/>
        </p:nvSpPr>
        <p:spPr>
          <a:xfrm>
            <a:off x="1326502" y="4380333"/>
            <a:ext cx="992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 · The most popular HTML, CSS, and JS library in the world. (getbootstrap.com)</a:t>
            </a:r>
            <a:endParaRPr lang="ko-KR" altLang="en-US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21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See you again!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6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EC1FF3-B4C5-42C3-A46C-9B8806CFA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90" r="76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363894" y="475863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391886" y="1156996"/>
            <a:ext cx="315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Docs </a:t>
            </a:r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들어가기</a:t>
            </a:r>
          </a:p>
        </p:txBody>
      </p:sp>
    </p:spTree>
    <p:extLst>
      <p:ext uri="{BB962C8B-B14F-4D97-AF65-F5344CB8AC3E}">
        <p14:creationId xmlns:p14="http://schemas.microsoft.com/office/powerpoint/2010/main" val="381515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F5E4C7-5FDE-1C61-443E-333A904A1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2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5400000">
            <a:off x="3202555" y="3344262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3890866" y="3362348"/>
            <a:ext cx="573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여러 개의 구성요소들이 있음 </a:t>
            </a:r>
            <a:endParaRPr lang="ko-KR" altLang="en-US" sz="3600" dirty="0">
              <a:solidFill>
                <a:srgbClr val="0070C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4F224D-420B-DA48-6CBB-6F64D60CE3E7}"/>
              </a:ext>
            </a:extLst>
          </p:cNvPr>
          <p:cNvSpPr/>
          <p:nvPr/>
        </p:nvSpPr>
        <p:spPr>
          <a:xfrm>
            <a:off x="1019175" y="771525"/>
            <a:ext cx="1762125" cy="596265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327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1074526" y="2551837"/>
            <a:ext cx="102808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 그럼 </a:t>
            </a:r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부트스트랩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사용을 위해 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VS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코드를 켜볼까요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03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178FB4-219A-43C2-9D3E-6BC55846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2CC7FA8B-97D0-C7C4-7FD0-E977D00DD8F0}"/>
              </a:ext>
            </a:extLst>
          </p:cNvPr>
          <p:cNvSpPr/>
          <p:nvPr/>
        </p:nvSpPr>
        <p:spPr>
          <a:xfrm rot="10800000">
            <a:off x="10850919" y="580832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8C4FC-A5C6-BE91-F83C-D79BD1817D14}"/>
              </a:ext>
            </a:extLst>
          </p:cNvPr>
          <p:cNvSpPr txBox="1"/>
          <p:nvPr/>
        </p:nvSpPr>
        <p:spPr>
          <a:xfrm>
            <a:off x="6774024" y="1261965"/>
            <a:ext cx="526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바탕화면에  폴더 생성하기</a:t>
            </a:r>
            <a:endParaRPr lang="ko-KR" altLang="en-US" sz="3600" dirty="0">
              <a:solidFill>
                <a:srgbClr val="0070C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A1BDDC-C959-521A-500C-3723DCB75BA2}"/>
              </a:ext>
            </a:extLst>
          </p:cNvPr>
          <p:cNvSpPr/>
          <p:nvPr/>
        </p:nvSpPr>
        <p:spPr>
          <a:xfrm>
            <a:off x="10180824" y="233265"/>
            <a:ext cx="2011175" cy="306744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14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C72339-0DD4-C12A-8E86-4251A05DE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306744" y="237932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0" y="919066"/>
            <a:ext cx="118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파일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B60638-F9BA-3B85-CE42-95C7D231D301}"/>
              </a:ext>
            </a:extLst>
          </p:cNvPr>
          <p:cNvSpPr/>
          <p:nvPr/>
        </p:nvSpPr>
        <p:spPr>
          <a:xfrm>
            <a:off x="234393" y="0"/>
            <a:ext cx="511660" cy="237932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54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612C44-D368-61AA-3475-533D24D27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705329" y="1360327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705328" y="2187255"/>
            <a:ext cx="2121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폴더열기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327699" y="1147665"/>
            <a:ext cx="2406170" cy="2587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79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E56BEF-FBCE-6465-D8A3-2006C40C4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4605525" y="1547538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1924977" y="2228671"/>
            <a:ext cx="4074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방금 만든 폴더 열기</a:t>
            </a:r>
            <a:endParaRPr lang="en-US" altLang="ko-KR" sz="3600" dirty="0">
              <a:solidFill>
                <a:srgbClr val="0070C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자신이 만든 위치에</a:t>
            </a:r>
            <a:r>
              <a:rPr lang="en-US" altLang="ko-KR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endParaRPr lang="ko-KR" altLang="en-US" sz="3600" dirty="0">
              <a:solidFill>
                <a:srgbClr val="0070C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EF64CF-2D2C-3861-259C-117B50A83D86}"/>
              </a:ext>
            </a:extLst>
          </p:cNvPr>
          <p:cNvSpPr/>
          <p:nvPr/>
        </p:nvSpPr>
        <p:spPr>
          <a:xfrm>
            <a:off x="4520787" y="867074"/>
            <a:ext cx="681134" cy="653143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26393FC-B1D7-E0FD-B4B4-EA209DE862A0}"/>
              </a:ext>
            </a:extLst>
          </p:cNvPr>
          <p:cNvSpPr/>
          <p:nvPr/>
        </p:nvSpPr>
        <p:spPr>
          <a:xfrm rot="10800000">
            <a:off x="4440684" y="3748888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0C834F-C012-D673-A578-24B35741849F}"/>
              </a:ext>
            </a:extLst>
          </p:cNvPr>
          <p:cNvSpPr/>
          <p:nvPr/>
        </p:nvSpPr>
        <p:spPr>
          <a:xfrm>
            <a:off x="4355946" y="3429000"/>
            <a:ext cx="761238" cy="21926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1FC20-142D-BB3B-12F5-58B0F646C5E6}"/>
              </a:ext>
            </a:extLst>
          </p:cNvPr>
          <p:cNvSpPr txBox="1"/>
          <p:nvPr/>
        </p:nvSpPr>
        <p:spPr>
          <a:xfrm>
            <a:off x="2699262" y="4543335"/>
            <a:ext cx="4074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선택하기</a:t>
            </a:r>
          </a:p>
        </p:txBody>
      </p:sp>
    </p:spTree>
    <p:extLst>
      <p:ext uri="{BB962C8B-B14F-4D97-AF65-F5344CB8AC3E}">
        <p14:creationId xmlns:p14="http://schemas.microsoft.com/office/powerpoint/2010/main" val="101059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854750-B0CC-D0AE-DDD7-B861995E79C8}"/>
              </a:ext>
            </a:extLst>
          </p:cNvPr>
          <p:cNvSpPr txBox="1"/>
          <p:nvPr/>
        </p:nvSpPr>
        <p:spPr>
          <a:xfrm>
            <a:off x="2478832" y="2967335"/>
            <a:ext cx="6960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안녕하세요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A87779-A882-4AE0-DAD4-FE73E4E6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1766252" y="807098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403444" y="1621007"/>
            <a:ext cx="33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폴더 만들어보기</a:t>
            </a:r>
            <a:endParaRPr lang="ko-KR" altLang="en-US" sz="3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1969886" y="447869"/>
            <a:ext cx="204147" cy="25192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81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580CAA-840B-4BED-D1F9-35630ED2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1560300" y="939874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403444" y="1621007"/>
            <a:ext cx="33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폴더 만들어보기</a:t>
            </a:r>
            <a:endParaRPr lang="ko-KR" altLang="en-US" sz="3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403444" y="679875"/>
            <a:ext cx="2125152" cy="206534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31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CD57D0-2579-4E3D-6902-4F8C73E8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1280381" y="1107825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403444" y="1858566"/>
            <a:ext cx="33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파일 만들기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473634" y="831684"/>
            <a:ext cx="2125152" cy="206534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12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32BA1-ACD8-9699-DE30-EDEC507D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6200000">
            <a:off x="2243079" y="3211880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0" y="2650285"/>
            <a:ext cx="33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!</a:t>
            </a:r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누르고 </a:t>
            </a:r>
            <a:r>
              <a:rPr lang="ko-KR" altLang="en-US" sz="36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탭하기</a:t>
            </a:r>
            <a:endParaRPr lang="ko-KR" altLang="en-US" sz="3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2974238" y="1241858"/>
            <a:ext cx="9099573" cy="4888354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59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828675" y="2397963"/>
            <a:ext cx="3978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주의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1555466" y="4056756"/>
            <a:ext cx="8550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잘못하면 이상한 곳에</a:t>
            </a:r>
            <a:r>
              <a:rPr lang="ko-KR" altLang="en-US" sz="36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파일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</a:t>
            </a:r>
            <a:r>
              <a:rPr lang="ko-KR" altLang="en-US" sz="36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생성될 수 있으므로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폴더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정확히 선택 후 생성하도록 함</a:t>
            </a:r>
          </a:p>
        </p:txBody>
      </p:sp>
    </p:spTree>
    <p:extLst>
      <p:ext uri="{BB962C8B-B14F-4D97-AF65-F5344CB8AC3E}">
        <p14:creationId xmlns:p14="http://schemas.microsoft.com/office/powerpoint/2010/main" val="2889085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828675" y="2397963"/>
            <a:ext cx="3978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주의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1555466" y="4056756"/>
            <a:ext cx="855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HTML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확장자로 하도록 함</a:t>
            </a:r>
          </a:p>
        </p:txBody>
      </p:sp>
    </p:spTree>
    <p:extLst>
      <p:ext uri="{BB962C8B-B14F-4D97-AF65-F5344CB8AC3E}">
        <p14:creationId xmlns:p14="http://schemas.microsoft.com/office/powerpoint/2010/main" val="467821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828675" y="2397963"/>
            <a:ext cx="39785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HTML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1284878" y="4178054"/>
            <a:ext cx="106956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HTML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은 웹 페이지를 표시하기 위해 개발된 마크업 언어이다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※</a:t>
            </a:r>
            <a:r>
              <a:rPr lang="en-US" altLang="ko-KR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HTML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설명은 매우 길고 학교에서 배우기 때문에 생략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538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828675" y="2397963"/>
            <a:ext cx="5469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HTML </a:t>
            </a:r>
            <a:r>
              <a:rPr lang="ko-KR" altLang="en-US" sz="60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태그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1284878" y="4178054"/>
            <a:ext cx="10695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마크업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이란 표시하고자 하는 어떤 정보를 태그로 감싸는 형식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태그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는 즉 어떠한 기능을 수행 또는 지시하는 짧은 언어입니다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※</a:t>
            </a:r>
            <a:r>
              <a:rPr lang="en-US" altLang="ko-KR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HTML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태그는 꺾쇠 괄호를 이용해 사용합니다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7126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B246D0-791F-DB95-5FBE-B72A3F3A548F}"/>
              </a:ext>
            </a:extLst>
          </p:cNvPr>
          <p:cNvSpPr txBox="1"/>
          <p:nvPr/>
        </p:nvSpPr>
        <p:spPr>
          <a:xfrm>
            <a:off x="828675" y="2397963"/>
            <a:ext cx="8553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HTML </a:t>
            </a:r>
            <a:r>
              <a:rPr lang="ko-KR" altLang="en-US" sz="60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태그 표현 방식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5A064EC2-E885-43E2-AB99-1BE17B287096}"/>
              </a:ext>
            </a:extLst>
          </p:cNvPr>
          <p:cNvSpPr txBox="1"/>
          <p:nvPr/>
        </p:nvSpPr>
        <p:spPr>
          <a:xfrm>
            <a:off x="1210486" y="3964301"/>
            <a:ext cx="6094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4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4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</a:t>
            </a:r>
            <a:r>
              <a:rPr lang="en-US" altLang="ko-KR" sz="4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4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4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20FFBC70-BCEF-4E18-A445-969FB7E88E74}"/>
              </a:ext>
            </a:extLst>
          </p:cNvPr>
          <p:cNvSpPr txBox="1"/>
          <p:nvPr/>
        </p:nvSpPr>
        <p:spPr>
          <a:xfrm>
            <a:off x="1694598" y="4595365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시작태그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35DD33DA-69EF-4AE6-AE33-002E4F6690CE}"/>
              </a:ext>
            </a:extLst>
          </p:cNvPr>
          <p:cNvSpPr txBox="1"/>
          <p:nvPr/>
        </p:nvSpPr>
        <p:spPr>
          <a:xfrm>
            <a:off x="5105400" y="459968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종료태그</a:t>
            </a:r>
          </a:p>
        </p:txBody>
      </p:sp>
    </p:spTree>
    <p:extLst>
      <p:ext uri="{BB962C8B-B14F-4D97-AF65-F5344CB8AC3E}">
        <p14:creationId xmlns:p14="http://schemas.microsoft.com/office/powerpoint/2010/main" val="1255970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9FBA447D-4A6B-4452-88EA-4792E411CE54}"/>
              </a:ext>
            </a:extLst>
          </p:cNvPr>
          <p:cNvSpPr txBox="1"/>
          <p:nvPr/>
        </p:nvSpPr>
        <p:spPr>
          <a:xfrm>
            <a:off x="381000" y="3177668"/>
            <a:ext cx="116915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ko-KR" alt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예시를 위한 내용입니다</a:t>
            </a:r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D2B5788-3417-43C6-AF00-86BA6DB8D976}"/>
              </a:ext>
            </a:extLst>
          </p:cNvPr>
          <p:cNvSpPr txBox="1"/>
          <p:nvPr/>
        </p:nvSpPr>
        <p:spPr>
          <a:xfrm>
            <a:off x="185640" y="4778106"/>
            <a:ext cx="59394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	</a:t>
            </a:r>
            <a:r>
              <a:rPr lang="ko-KR" altLang="en-US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속성은 시작태그 내에서만 정의된다</a:t>
            </a:r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.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	</a:t>
            </a:r>
            <a:r>
              <a:rPr lang="ko-KR" altLang="en-US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속성명과 속성값으로 표현된다</a:t>
            </a:r>
            <a:r>
              <a:rPr lang="en-US" altLang="ko-KR" sz="28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.</a:t>
            </a:r>
            <a:endParaRPr lang="ko-KR" altLang="en-US" sz="28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59270-70C9-453A-AA9F-1E662DF4CE18}"/>
              </a:ext>
            </a:extLst>
          </p:cNvPr>
          <p:cNvSpPr txBox="1"/>
          <p:nvPr/>
        </p:nvSpPr>
        <p:spPr>
          <a:xfrm>
            <a:off x="396384" y="388555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시작태그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9CA9D-9F12-407A-BD80-CAC59C79535E}"/>
              </a:ext>
            </a:extLst>
          </p:cNvPr>
          <p:cNvSpPr txBox="1"/>
          <p:nvPr/>
        </p:nvSpPr>
        <p:spPr>
          <a:xfrm>
            <a:off x="10663612" y="388555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종료태그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0521947-8AFD-4D57-B2C1-F2A589C13AE2}"/>
              </a:ext>
            </a:extLst>
          </p:cNvPr>
          <p:cNvSpPr txBox="1"/>
          <p:nvPr/>
        </p:nvSpPr>
        <p:spPr>
          <a:xfrm>
            <a:off x="381000" y="299300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태그명</a:t>
            </a:r>
            <a:endParaRPr lang="ko-KR" altLang="en-US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Light" panose="00000300000000000000" pitchFamily="50" charset="-127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4CE7A5BC-A622-40B3-8703-83AA38FD514E}"/>
              </a:ext>
            </a:extLst>
          </p:cNvPr>
          <p:cNvSpPr txBox="1"/>
          <p:nvPr/>
        </p:nvSpPr>
        <p:spPr>
          <a:xfrm>
            <a:off x="1200455" y="299087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속성명</a:t>
            </a:r>
            <a:endParaRPr lang="en-US" altLang="ko-KR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Light" panose="00000300000000000000" pitchFamily="50" charset="-127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85716AAC-0DF5-45A2-85AC-31FDE0BC920A}"/>
              </a:ext>
            </a:extLst>
          </p:cNvPr>
          <p:cNvSpPr txBox="1"/>
          <p:nvPr/>
        </p:nvSpPr>
        <p:spPr>
          <a:xfrm>
            <a:off x="2912704" y="30083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속성값</a:t>
            </a:r>
            <a:endParaRPr lang="en-US" altLang="ko-KR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Light" panose="00000300000000000000" pitchFamily="50" charset="-127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AF092300-DE3E-4E4E-8FFE-FFC2018170D1}"/>
              </a:ext>
            </a:extLst>
          </p:cNvPr>
          <p:cNvSpPr txBox="1"/>
          <p:nvPr/>
        </p:nvSpPr>
        <p:spPr>
          <a:xfrm>
            <a:off x="7083320" y="287172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내용</a:t>
            </a:r>
            <a:endParaRPr lang="en-US" altLang="ko-KR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8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854750-B0CC-D0AE-DDD7-B861995E79C8}"/>
              </a:ext>
            </a:extLst>
          </p:cNvPr>
          <p:cNvSpPr txBox="1"/>
          <p:nvPr/>
        </p:nvSpPr>
        <p:spPr>
          <a:xfrm>
            <a:off x="2615778" y="2351782"/>
            <a:ext cx="696044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저희는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서버 동아리</a:t>
            </a:r>
            <a:endParaRPr lang="en-US" altLang="ko-KR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ANA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입니다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-74648" y="1504950"/>
            <a:ext cx="12484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&lt;!DOCTYPE html&gt; :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문서유형 선언 부분</a:t>
            </a:r>
          </a:p>
          <a:p>
            <a:r>
              <a:rPr lang="en-US" altLang="ko-KR" sz="3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&lt;html&gt; :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웹 문서의 시작과 끝을 나타냄 </a:t>
            </a:r>
            <a:endParaRPr lang="en-US" altLang="ko-KR" sz="32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3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&lt;html lang="ko"&gt;: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언어표시</a:t>
            </a:r>
            <a:r>
              <a:rPr lang="ko-KR" altLang="en-US" sz="3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</a:p>
          <a:p>
            <a:r>
              <a:rPr lang="en-US" altLang="ko-KR" sz="3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&lt;head&gt; :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웹 브라우저가 웹 문서를 해석하기 위해 알아 두어야 할 정보들</a:t>
            </a:r>
            <a:r>
              <a:rPr lang="en-US" altLang="ko-KR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!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문서 정보</a:t>
            </a:r>
          </a:p>
          <a:p>
            <a:r>
              <a:rPr lang="en-US" altLang="ko-KR" sz="3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&lt;title&gt; :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문서 제목</a:t>
            </a:r>
          </a:p>
          <a:p>
            <a:r>
              <a:rPr lang="en-US" altLang="ko-KR" sz="3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&lt;meta&gt; :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문자 인코딩</a:t>
            </a:r>
            <a:r>
              <a:rPr lang="en-US" altLang="ko-KR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문자 키워드</a:t>
            </a:r>
            <a:r>
              <a:rPr lang="en-US" altLang="ko-KR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요약 정보 </a:t>
            </a:r>
            <a:endParaRPr lang="en-US" altLang="ko-KR" sz="32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en-US" altLang="ko-KR" sz="3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&lt;meta charset = "utf-8"&gt; :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문자 인코딩 방법 한글로 표시 </a:t>
            </a:r>
            <a:r>
              <a:rPr lang="en-US" altLang="ko-KR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head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안</a:t>
            </a:r>
          </a:p>
          <a:p>
            <a:r>
              <a:rPr lang="en-US" altLang="ko-KR" sz="3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&lt;body&gt; :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문서의 몸통 </a:t>
            </a:r>
            <a:r>
              <a:rPr lang="en-US" altLang="ko-KR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실제 표시</a:t>
            </a:r>
            <a:endParaRPr lang="ko-KR" altLang="en-US" sz="28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821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그림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으로 봅시다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63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9FBA447D-4A6B-4452-88EA-4792E411CE54}"/>
              </a:ext>
            </a:extLst>
          </p:cNvPr>
          <p:cNvSpPr txBox="1"/>
          <p:nvPr/>
        </p:nvSpPr>
        <p:spPr>
          <a:xfrm>
            <a:off x="1408019" y="1524000"/>
            <a:ext cx="1035535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		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		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</a:t>
            </a:r>
            <a:r>
              <a:rPr lang="en-US" altLang="ko-KR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Compatible"</a:t>
            </a:r>
            <a:r>
              <a:rPr lang="en-US" altLang="ko-KR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		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24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		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ANA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	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2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6A4671-0987-3C83-5C3E-111D9C462762}"/>
              </a:ext>
            </a:extLst>
          </p:cNvPr>
          <p:cNvCxnSpPr>
            <a:cxnSpLocks/>
          </p:cNvCxnSpPr>
          <p:nvPr/>
        </p:nvCxnSpPr>
        <p:spPr>
          <a:xfrm>
            <a:off x="1408019" y="2047875"/>
            <a:ext cx="0" cy="425767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7A16DFE-B196-F248-A387-55118A4D8437}"/>
              </a:ext>
            </a:extLst>
          </p:cNvPr>
          <p:cNvCxnSpPr>
            <a:cxnSpLocks/>
          </p:cNvCxnSpPr>
          <p:nvPr/>
        </p:nvCxnSpPr>
        <p:spPr>
          <a:xfrm>
            <a:off x="1895317" y="2419350"/>
            <a:ext cx="0" cy="223837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DC42971-67B3-0870-F645-CD50FCD2E591}"/>
              </a:ext>
            </a:extLst>
          </p:cNvPr>
          <p:cNvCxnSpPr>
            <a:cxnSpLocks/>
          </p:cNvCxnSpPr>
          <p:nvPr/>
        </p:nvCxnSpPr>
        <p:spPr>
          <a:xfrm>
            <a:off x="1895317" y="5057775"/>
            <a:ext cx="0" cy="8191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4C4EA8-3813-DA25-88F7-4EEB38691B95}"/>
              </a:ext>
            </a:extLst>
          </p:cNvPr>
          <p:cNvSpPr txBox="1"/>
          <p:nvPr/>
        </p:nvSpPr>
        <p:spPr>
          <a:xfrm>
            <a:off x="857571" y="2047875"/>
            <a:ext cx="461665" cy="30306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문서를 전체 감싸는 곳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1794B4-BBF6-7D03-0D16-C086B0390814}"/>
              </a:ext>
            </a:extLst>
          </p:cNvPr>
          <p:cNvSpPr txBox="1"/>
          <p:nvPr/>
        </p:nvSpPr>
        <p:spPr>
          <a:xfrm>
            <a:off x="1470070" y="2419350"/>
            <a:ext cx="461665" cy="22756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웹페이지 </a:t>
            </a:r>
            <a:r>
              <a:rPr lang="ko-KR" altLang="en-US" b="1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전처리</a:t>
            </a:r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구문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34763-4947-2A7A-52F4-A2978FCFDD2E}"/>
              </a:ext>
            </a:extLst>
          </p:cNvPr>
          <p:cNvSpPr txBox="1"/>
          <p:nvPr/>
        </p:nvSpPr>
        <p:spPr>
          <a:xfrm>
            <a:off x="1451226" y="5003361"/>
            <a:ext cx="461665" cy="10685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실제 표시</a:t>
            </a:r>
          </a:p>
        </p:txBody>
      </p:sp>
    </p:spTree>
    <p:extLst>
      <p:ext uri="{BB962C8B-B14F-4D97-AF65-F5344CB8AC3E}">
        <p14:creationId xmlns:p14="http://schemas.microsoft.com/office/powerpoint/2010/main" val="3263128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51F73623-4556-483C-B9AD-CBBA432E5AD6}"/>
              </a:ext>
            </a:extLst>
          </p:cNvPr>
          <p:cNvSpPr txBox="1"/>
          <p:nvPr/>
        </p:nvSpPr>
        <p:spPr>
          <a:xfrm>
            <a:off x="262479" y="2212023"/>
            <a:ext cx="3285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  <a:cs typeface="KoPubWorld돋움체_Pro Bold" panose="00000800000000000000" pitchFamily="50" charset="-127"/>
              </a:rPr>
              <a:t>Live Server</a:t>
            </a:r>
            <a:endParaRPr lang="en-US" altLang="ko-KR" sz="40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Bold" panose="00000800000000000000" pitchFamily="50" charset="-127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3D0F710D-1BE5-4629-BA59-7353BAF322BB}"/>
              </a:ext>
            </a:extLst>
          </p:cNvPr>
          <p:cNvSpPr txBox="1"/>
          <p:nvPr/>
        </p:nvSpPr>
        <p:spPr>
          <a:xfrm>
            <a:off x="230698" y="2996854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1.</a:t>
            </a:r>
            <a:r>
              <a:rPr lang="ko-KR" altLang="en-US" sz="24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Extensions </a:t>
            </a:r>
            <a:r>
              <a:rPr lang="ko-KR" altLang="en-US" sz="24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클릭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F6C811B-FF39-490C-9E31-AEB2C0CD76F4}"/>
              </a:ext>
            </a:extLst>
          </p:cNvPr>
          <p:cNvSpPr txBox="1"/>
          <p:nvPr/>
        </p:nvSpPr>
        <p:spPr>
          <a:xfrm>
            <a:off x="246293" y="3475297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2. Live Server </a:t>
            </a:r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검색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A9CCD79-073C-46AA-B3D7-EE6BF89E3777}"/>
              </a:ext>
            </a:extLst>
          </p:cNvPr>
          <p:cNvSpPr txBox="1"/>
          <p:nvPr/>
        </p:nvSpPr>
        <p:spPr>
          <a:xfrm>
            <a:off x="262479" y="3936962"/>
            <a:ext cx="311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설치 </a:t>
            </a:r>
            <a:r>
              <a:rPr lang="en-US" altLang="ko-KR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 </a:t>
            </a:r>
            <a:endParaRPr lang="ko-KR" altLang="en-US" sz="2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E6F8B-7966-48B1-9D68-77E2C0324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659" y="1044251"/>
            <a:ext cx="7190792" cy="1602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E12A83-EE40-4F37-8D55-ED4C54AC9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659" y="2647070"/>
            <a:ext cx="3562042" cy="3475163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5FDEDCC3-D41D-06D9-B13F-1165AF23EF2D}"/>
              </a:ext>
            </a:extLst>
          </p:cNvPr>
          <p:cNvSpPr txBox="1"/>
          <p:nvPr/>
        </p:nvSpPr>
        <p:spPr>
          <a:xfrm>
            <a:off x="7219193" y="2798188"/>
            <a:ext cx="4201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  <a:cs typeface="KoPubWorld돋움체_Pro Bold" panose="00000800000000000000" pitchFamily="50" charset="-127"/>
              </a:rPr>
              <a:t>HTML</a:t>
            </a:r>
            <a:r>
              <a:rPr lang="ko-KR" altLang="en-US" sz="3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Bold" panose="00000800000000000000" pitchFamily="50" charset="-127"/>
              </a:rPr>
              <a:t>을 실시간으로 실행하기 위한 도구</a:t>
            </a:r>
            <a:endParaRPr lang="en-US" altLang="ko-KR" sz="36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42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다시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부트스트랩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으로 갑시다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15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부트스트랩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사용 설정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1C173E-0ECF-2AB9-66B0-C3D02D6B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6200000">
            <a:off x="5343875" y="4042304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1305852" y="4059704"/>
            <a:ext cx="387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233B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스크롤 내린 후 찾기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6096000" y="2267338"/>
            <a:ext cx="5100735" cy="386287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18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1C173E-0ECF-2AB9-66B0-C3D02D6B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6200000">
            <a:off x="9802539" y="3974967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8955747" y="3457382"/>
            <a:ext cx="2205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233B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복사하기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10711543" y="4127040"/>
            <a:ext cx="485192" cy="3143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717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5C30EC-A675-61CF-5BAE-6FB3CE564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6200000">
            <a:off x="2701946" y="3079098"/>
            <a:ext cx="511659" cy="68113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387200" y="3105831"/>
            <a:ext cx="197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붙여넣기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4236040" y="3271834"/>
            <a:ext cx="6924948" cy="3143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21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1C173E-0ECF-2AB9-66B0-C3D02D6B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6200000">
            <a:off x="10017192" y="4708749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9030391" y="4245820"/>
            <a:ext cx="2205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233B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복사하기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10624476" y="4892151"/>
            <a:ext cx="485192" cy="3143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3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1FBF490-70FE-E653-17CB-4945BDF3B4F1}"/>
              </a:ext>
            </a:extLst>
          </p:cNvPr>
          <p:cNvSpPr/>
          <p:nvPr/>
        </p:nvSpPr>
        <p:spPr>
          <a:xfrm>
            <a:off x="821094" y="2444620"/>
            <a:ext cx="3060441" cy="3060441"/>
          </a:xfrm>
          <a:prstGeom prst="ellipse">
            <a:avLst/>
          </a:prstGeom>
          <a:blipFill dpi="0" rotWithShape="1">
            <a:blip r:embed="rId4">
              <a:alphaModFix amt="65000"/>
            </a:blip>
            <a:srcRect/>
            <a:stretch>
              <a:fillRect/>
            </a:stretch>
          </a:blip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융합된</a:t>
            </a:r>
            <a:endParaRPr lang="en-US" altLang="ko-KR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기술</a:t>
            </a:r>
            <a:endParaRPr lang="en-US" altLang="ko-KR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DDA2223-D24D-7AB3-FE67-572A2B38678B}"/>
              </a:ext>
            </a:extLst>
          </p:cNvPr>
          <p:cNvSpPr/>
          <p:nvPr/>
        </p:nvSpPr>
        <p:spPr>
          <a:xfrm>
            <a:off x="3541939" y="2444620"/>
            <a:ext cx="3060441" cy="3060441"/>
          </a:xfrm>
          <a:prstGeom prst="ellipse">
            <a:avLst/>
          </a:prstGeom>
          <a:blipFill dpi="0" rotWithShape="1">
            <a:blip r:embed="rId5">
              <a:alphaModFix amt="65000"/>
            </a:blip>
            <a:srcRect/>
            <a:stretch>
              <a:fillRect/>
            </a:stretch>
          </a:blip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endParaRPr lang="en-US" altLang="ko-KR" sz="36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36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베이스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CDF1CB6-5D33-7395-EBBF-D8BC0E4DCEC9}"/>
              </a:ext>
            </a:extLst>
          </p:cNvPr>
          <p:cNvSpPr/>
          <p:nvPr/>
        </p:nvSpPr>
        <p:spPr>
          <a:xfrm>
            <a:off x="6210007" y="2444618"/>
            <a:ext cx="3060441" cy="3060441"/>
          </a:xfrm>
          <a:prstGeom prst="ellipse">
            <a:avLst/>
          </a:prstGeom>
          <a:blipFill dpi="0" rotWithShape="1">
            <a:blip r:embed="rId6">
              <a:alphaModFix amt="65000"/>
            </a:blip>
            <a:srcRect/>
            <a:stretch>
              <a:fillRect/>
            </a:stretch>
          </a:blip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서버</a:t>
            </a:r>
            <a:endParaRPr lang="ko-KR" altLang="en-US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B0C0B-3993-5E7C-17B1-CF5959CBA8B1}"/>
              </a:ext>
            </a:extLst>
          </p:cNvPr>
          <p:cNvSpPr txBox="1"/>
          <p:nvPr/>
        </p:nvSpPr>
        <p:spPr>
          <a:xfrm>
            <a:off x="7403548" y="337467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2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ANA</a:t>
            </a:r>
            <a:endParaRPr lang="en-US" altLang="ko-KR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216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29B9F17-62BD-7FAE-206C-BA047F78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6200000">
            <a:off x="2712880" y="4616514"/>
            <a:ext cx="511659" cy="68113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617178" y="4633916"/>
            <a:ext cx="2205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붙여넣기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3946790" y="4799917"/>
            <a:ext cx="7119315" cy="31433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96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저게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54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뭐야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C0F6CBA-FF45-62EA-E012-1C7FFE200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08" y="1218786"/>
            <a:ext cx="6595467" cy="6858000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52722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2E28B-5291-5EF3-ACBE-1C883FFA78FC}"/>
              </a:ext>
            </a:extLst>
          </p:cNvPr>
          <p:cNvSpPr txBox="1"/>
          <p:nvPr/>
        </p:nvSpPr>
        <p:spPr>
          <a:xfrm>
            <a:off x="3189514" y="2528797"/>
            <a:ext cx="66449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integrity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3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shaZL</a:t>
            </a:r>
            <a:r>
              <a:rPr lang="en-US" altLang="ko-KR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…"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r>
              <a:rPr lang="en-US" altLang="ko-KR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3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6F45086-60A4-1EE0-0664-EC517E18460E}"/>
              </a:ext>
            </a:extLst>
          </p:cNvPr>
          <p:cNvSpPr txBox="1"/>
          <p:nvPr/>
        </p:nvSpPr>
        <p:spPr>
          <a:xfrm>
            <a:off x="696223" y="2291265"/>
            <a:ext cx="380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외부 문서와 연결해주는 태그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880F845-6A42-CF11-7D02-FD77117837DE}"/>
              </a:ext>
            </a:extLst>
          </p:cNvPr>
          <p:cNvSpPr txBox="1"/>
          <p:nvPr/>
        </p:nvSpPr>
        <p:spPr>
          <a:xfrm>
            <a:off x="4887455" y="2249877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연결하는 속성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8B0D29A-BA7A-11F7-30B7-18EFF3458054}"/>
              </a:ext>
            </a:extLst>
          </p:cNvPr>
          <p:cNvSpPr txBox="1"/>
          <p:nvPr/>
        </p:nvSpPr>
        <p:spPr>
          <a:xfrm>
            <a:off x="430532" y="3221294"/>
            <a:ext cx="280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현재문서와 연결관계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8712A-8FE1-D50E-55EA-C36D505E53A6}"/>
              </a:ext>
            </a:extLst>
          </p:cNvPr>
          <p:cNvSpPr txBox="1"/>
          <p:nvPr/>
        </p:nvSpPr>
        <p:spPr>
          <a:xfrm>
            <a:off x="7223218" y="3198167"/>
            <a:ext cx="507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웹 문서 디자인을 담당하는 역할을 담당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71E10-555E-11C9-9371-986B0CDF1069}"/>
              </a:ext>
            </a:extLst>
          </p:cNvPr>
          <p:cNvSpPr txBox="1"/>
          <p:nvPr/>
        </p:nvSpPr>
        <p:spPr>
          <a:xfrm>
            <a:off x="955585" y="5309805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디자인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이라고 생각하면 됩니다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412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52E28B-5291-5EF3-ACBE-1C883FFA78FC}"/>
              </a:ext>
            </a:extLst>
          </p:cNvPr>
          <p:cNvSpPr txBox="1"/>
          <p:nvPr/>
        </p:nvSpPr>
        <p:spPr>
          <a:xfrm>
            <a:off x="3189514" y="2528797"/>
            <a:ext cx="664495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integrity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"sha.."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3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r>
              <a:rPr lang="en-US" altLang="ko-KR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3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sz="3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3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altLang="ko-KR" sz="36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6F45086-60A4-1EE0-0664-EC517E18460E}"/>
              </a:ext>
            </a:extLst>
          </p:cNvPr>
          <p:cNvSpPr txBox="1"/>
          <p:nvPr/>
        </p:nvSpPr>
        <p:spPr>
          <a:xfrm>
            <a:off x="696223" y="2291265"/>
            <a:ext cx="757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html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파일 내에서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Java script </a:t>
            </a:r>
            <a:r>
              <a:rPr lang="ko-KR" altLang="en-US" sz="24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코드를 사용하기 위한 태그</a:t>
            </a:r>
            <a:endParaRPr lang="ko-KR" altLang="en-US" sz="2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Light" panose="00000300000000000000" pitchFamily="50" charset="-127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880F845-6A42-CF11-7D02-FD77117837DE}"/>
              </a:ext>
            </a:extLst>
          </p:cNvPr>
          <p:cNvSpPr txBox="1"/>
          <p:nvPr/>
        </p:nvSpPr>
        <p:spPr>
          <a:xfrm>
            <a:off x="7017710" y="2632650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연결하는 속성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71E10-555E-11C9-9371-986B0CDF1069}"/>
              </a:ext>
            </a:extLst>
          </p:cNvPr>
          <p:cNvSpPr txBox="1"/>
          <p:nvPr/>
        </p:nvSpPr>
        <p:spPr>
          <a:xfrm>
            <a:off x="955585" y="5309805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동작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이라고 생각하면 됩니다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59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1C8BA1-F925-A8D2-9335-2C6F9A16B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1392348" y="2191808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641583" y="2925518"/>
            <a:ext cx="33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파일 만들기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641583" y="1834723"/>
            <a:ext cx="2334881" cy="19002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60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1C8BA1-F925-A8D2-9335-2C6F9A16B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6200000">
            <a:off x="2715971" y="3262937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313676" y="2782669"/>
            <a:ext cx="3008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test_1.html</a:t>
            </a:r>
          </a:p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복사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3761119" y="1272739"/>
            <a:ext cx="7398293" cy="466153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299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E47D936-990C-FD09-F7C3-5690B7FF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831188" y="1526143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A131-0152-6793-E344-B4DF5B027293}"/>
              </a:ext>
            </a:extLst>
          </p:cNvPr>
          <p:cNvSpPr txBox="1"/>
          <p:nvPr/>
        </p:nvSpPr>
        <p:spPr>
          <a:xfrm>
            <a:off x="733554" y="2343158"/>
            <a:ext cx="1008995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ko-KR" altLang="en-US" sz="3600" b="1" dirty="0">
                <a:ln/>
                <a:solidFill>
                  <a:schemeClr val="accent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위에 간편하게 이동하도록 </a:t>
            </a:r>
            <a:r>
              <a:rPr lang="ko-KR" altLang="en-US" sz="3600" b="1" dirty="0" err="1">
                <a:ln/>
                <a:solidFill>
                  <a:schemeClr val="accent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만든것이</a:t>
            </a:r>
            <a:r>
              <a:rPr lang="ko-KR" altLang="en-US" sz="3600" b="1" dirty="0">
                <a:ln/>
                <a:solidFill>
                  <a:schemeClr val="accent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3600" b="1" dirty="0">
                <a:ln/>
                <a:solidFill>
                  <a:schemeClr val="accent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Navbar</a:t>
            </a:r>
            <a:r>
              <a:rPr lang="ko-KR" altLang="en-US" sz="3600" b="1" dirty="0">
                <a:ln/>
                <a:solidFill>
                  <a:schemeClr val="accent4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입니다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139959" y="918176"/>
            <a:ext cx="11924523" cy="4720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36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F01198-70EA-EA5F-FEF0-5DF88459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2CAC60B-7DD1-F271-3528-AA11788605DD}"/>
              </a:ext>
            </a:extLst>
          </p:cNvPr>
          <p:cNvSpPr/>
          <p:nvPr/>
        </p:nvSpPr>
        <p:spPr>
          <a:xfrm rot="10800000">
            <a:off x="1632858" y="2462610"/>
            <a:ext cx="511659" cy="681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949436" y="2107115"/>
            <a:ext cx="1125441" cy="23604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70CB4C-CCA7-EA19-B2E4-1E744E478FC5}"/>
              </a:ext>
            </a:extLst>
          </p:cNvPr>
          <p:cNvSpPr/>
          <p:nvPr/>
        </p:nvSpPr>
        <p:spPr>
          <a:xfrm>
            <a:off x="1138336" y="5331857"/>
            <a:ext cx="494522" cy="24247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542C3BB-B25C-F2EE-7657-7A0EE7678D64}"/>
              </a:ext>
            </a:extLst>
          </p:cNvPr>
          <p:cNvSpPr/>
          <p:nvPr/>
        </p:nvSpPr>
        <p:spPr>
          <a:xfrm rot="10800000">
            <a:off x="1377027" y="5606354"/>
            <a:ext cx="511659" cy="681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4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F01198-70EA-EA5F-FEF0-5DF88459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2768905" y="1612592"/>
            <a:ext cx="6617691" cy="48162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796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807A3D-0CFB-C175-7538-643B848D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9C2417-D8E0-F4F5-F143-0ECE450BCFD5}"/>
              </a:ext>
            </a:extLst>
          </p:cNvPr>
          <p:cNvSpPr/>
          <p:nvPr/>
        </p:nvSpPr>
        <p:spPr>
          <a:xfrm>
            <a:off x="2768905" y="1612592"/>
            <a:ext cx="6617691" cy="906673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B2BF1A-C308-D543-3558-5B555ED7CE5A}"/>
              </a:ext>
            </a:extLst>
          </p:cNvPr>
          <p:cNvSpPr/>
          <p:nvPr/>
        </p:nvSpPr>
        <p:spPr>
          <a:xfrm>
            <a:off x="2768904" y="2642069"/>
            <a:ext cx="6617691" cy="374007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0FA65A-1807-C243-3AFF-F9A7F2D71DFE}"/>
              </a:ext>
            </a:extLst>
          </p:cNvPr>
          <p:cNvSpPr/>
          <p:nvPr/>
        </p:nvSpPr>
        <p:spPr>
          <a:xfrm rot="16200000">
            <a:off x="2071397" y="1725361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E3AB9-CEFD-15B9-74E9-117C910374E0}"/>
              </a:ext>
            </a:extLst>
          </p:cNvPr>
          <p:cNvSpPr txBox="1"/>
          <p:nvPr/>
        </p:nvSpPr>
        <p:spPr>
          <a:xfrm>
            <a:off x="-118796" y="1318936"/>
            <a:ext cx="300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1233B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Navbar </a:t>
            </a:r>
            <a:r>
              <a:rPr lang="ko-KR" altLang="en-US" sz="3600" dirty="0">
                <a:solidFill>
                  <a:srgbClr val="1233B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70406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854750-B0CC-D0AE-DDD7-B861995E79C8}"/>
              </a:ext>
            </a:extLst>
          </p:cNvPr>
          <p:cNvSpPr txBox="1"/>
          <p:nvPr/>
        </p:nvSpPr>
        <p:spPr>
          <a:xfrm>
            <a:off x="637592" y="2551837"/>
            <a:ext cx="109168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저희는 오늘 </a:t>
            </a:r>
            <a:r>
              <a:rPr lang="ko-KR" altLang="en-US" sz="6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프론트엔드</a:t>
            </a:r>
            <a:r>
              <a:rPr lang="ko-KR" altLang="en-US" sz="54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6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백엔드</a:t>
            </a:r>
            <a:r>
              <a:rPr lang="ko-KR" altLang="en-US" sz="54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간단하게 배우고 활용해볼 것 입니다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57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807A3D-0CFB-C175-7538-643B848D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B2BF1A-C308-D543-3558-5B555ED7CE5A}"/>
              </a:ext>
            </a:extLst>
          </p:cNvPr>
          <p:cNvSpPr/>
          <p:nvPr/>
        </p:nvSpPr>
        <p:spPr>
          <a:xfrm>
            <a:off x="8966719" y="2584580"/>
            <a:ext cx="261258" cy="27058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0FA65A-1807-C243-3AFF-F9A7F2D71DFE}"/>
              </a:ext>
            </a:extLst>
          </p:cNvPr>
          <p:cNvSpPr/>
          <p:nvPr/>
        </p:nvSpPr>
        <p:spPr>
          <a:xfrm rot="16200000">
            <a:off x="8220271" y="2379306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E3AB9-CEFD-15B9-74E9-117C910374E0}"/>
              </a:ext>
            </a:extLst>
          </p:cNvPr>
          <p:cNvSpPr txBox="1"/>
          <p:nvPr/>
        </p:nvSpPr>
        <p:spPr>
          <a:xfrm>
            <a:off x="5173035" y="2464043"/>
            <a:ext cx="3008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1233B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Navbar </a:t>
            </a:r>
            <a:r>
              <a:rPr lang="ko-KR" altLang="en-US" sz="3600" dirty="0">
                <a:solidFill>
                  <a:srgbClr val="1233B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복사</a:t>
            </a:r>
          </a:p>
        </p:txBody>
      </p:sp>
    </p:spTree>
    <p:extLst>
      <p:ext uri="{BB962C8B-B14F-4D97-AF65-F5344CB8AC3E}">
        <p14:creationId xmlns:p14="http://schemas.microsoft.com/office/powerpoint/2010/main" val="664464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76EA44-9207-E0FE-CFCA-93AFF2BB3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B2BF1A-C308-D543-3558-5B555ED7CE5A}"/>
              </a:ext>
            </a:extLst>
          </p:cNvPr>
          <p:cNvSpPr/>
          <p:nvPr/>
        </p:nvSpPr>
        <p:spPr>
          <a:xfrm>
            <a:off x="3928188" y="4273420"/>
            <a:ext cx="7231224" cy="29858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0FA65A-1807-C243-3AFF-F9A7F2D71DFE}"/>
              </a:ext>
            </a:extLst>
          </p:cNvPr>
          <p:cNvSpPr/>
          <p:nvPr/>
        </p:nvSpPr>
        <p:spPr>
          <a:xfrm rot="16200000">
            <a:off x="2613333" y="4082142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E3AB9-CEFD-15B9-74E9-117C910374E0}"/>
              </a:ext>
            </a:extLst>
          </p:cNvPr>
          <p:cNvSpPr txBox="1"/>
          <p:nvPr/>
        </p:nvSpPr>
        <p:spPr>
          <a:xfrm>
            <a:off x="582374" y="4099544"/>
            <a:ext cx="194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붙여넣기</a:t>
            </a:r>
            <a:endParaRPr lang="ko-KR" altLang="en-US" sz="3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898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651293D-B937-CB2B-FB41-A01904BE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B2BF1A-C308-D543-3558-5B555ED7CE5A}"/>
              </a:ext>
            </a:extLst>
          </p:cNvPr>
          <p:cNvSpPr/>
          <p:nvPr/>
        </p:nvSpPr>
        <p:spPr>
          <a:xfrm>
            <a:off x="1763486" y="643812"/>
            <a:ext cx="4497355" cy="29858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0FA65A-1807-C243-3AFF-F9A7F2D71DFE}"/>
              </a:ext>
            </a:extLst>
          </p:cNvPr>
          <p:cNvSpPr/>
          <p:nvPr/>
        </p:nvSpPr>
        <p:spPr>
          <a:xfrm rot="10800000">
            <a:off x="2016937" y="1129766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E3AB9-CEFD-15B9-74E9-117C910374E0}"/>
              </a:ext>
            </a:extLst>
          </p:cNvPr>
          <p:cNvSpPr txBox="1"/>
          <p:nvPr/>
        </p:nvSpPr>
        <p:spPr>
          <a:xfrm>
            <a:off x="1422128" y="1810900"/>
            <a:ext cx="476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우 클릭 후 실행하기</a:t>
            </a:r>
          </a:p>
        </p:txBody>
      </p:sp>
    </p:spTree>
    <p:extLst>
      <p:ext uri="{BB962C8B-B14F-4D97-AF65-F5344CB8AC3E}">
        <p14:creationId xmlns:p14="http://schemas.microsoft.com/office/powerpoint/2010/main" val="1469272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9B2EE58-B498-5BDE-1676-F161D60F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B2BF1A-C308-D543-3558-5B555ED7CE5A}"/>
              </a:ext>
            </a:extLst>
          </p:cNvPr>
          <p:cNvSpPr/>
          <p:nvPr/>
        </p:nvSpPr>
        <p:spPr>
          <a:xfrm>
            <a:off x="0" y="811764"/>
            <a:ext cx="12190475" cy="391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0FA65A-1807-C243-3AFF-F9A7F2D71DFE}"/>
              </a:ext>
            </a:extLst>
          </p:cNvPr>
          <p:cNvSpPr/>
          <p:nvPr/>
        </p:nvSpPr>
        <p:spPr>
          <a:xfrm rot="10800000">
            <a:off x="1287626" y="1343608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E3AB9-CEFD-15B9-74E9-117C910374E0}"/>
              </a:ext>
            </a:extLst>
          </p:cNvPr>
          <p:cNvSpPr txBox="1"/>
          <p:nvPr/>
        </p:nvSpPr>
        <p:spPr>
          <a:xfrm>
            <a:off x="295274" y="2164701"/>
            <a:ext cx="580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1233B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Navbar </a:t>
            </a:r>
            <a:r>
              <a:rPr lang="ko-KR" altLang="en-US" sz="3600" dirty="0">
                <a:solidFill>
                  <a:srgbClr val="1233B5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생긴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2914957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9B2EE58-B498-5BDE-1676-F161D60F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B2BF1A-C308-D543-3558-5B555ED7CE5A}"/>
              </a:ext>
            </a:extLst>
          </p:cNvPr>
          <p:cNvSpPr/>
          <p:nvPr/>
        </p:nvSpPr>
        <p:spPr>
          <a:xfrm>
            <a:off x="0" y="811764"/>
            <a:ext cx="783771" cy="391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0FA65A-1807-C243-3AFF-F9A7F2D71DFE}"/>
              </a:ext>
            </a:extLst>
          </p:cNvPr>
          <p:cNvSpPr/>
          <p:nvPr/>
        </p:nvSpPr>
        <p:spPr>
          <a:xfrm rot="10800000">
            <a:off x="136055" y="1222311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7A3BF3-09BB-F26A-02FD-52C2CC23C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13" t="17551" r="13" b="10204"/>
          <a:stretch/>
        </p:blipFill>
        <p:spPr>
          <a:xfrm>
            <a:off x="2976464" y="1903444"/>
            <a:ext cx="9214012" cy="4954556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6AD6AD6-8D58-178E-8217-9CD92144D96D}"/>
              </a:ext>
            </a:extLst>
          </p:cNvPr>
          <p:cNvSpPr/>
          <p:nvPr/>
        </p:nvSpPr>
        <p:spPr>
          <a:xfrm rot="10800000">
            <a:off x="8703877" y="4966997"/>
            <a:ext cx="511659" cy="68113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AF44D6-D81F-D66B-D694-E0568C982114}"/>
              </a:ext>
            </a:extLst>
          </p:cNvPr>
          <p:cNvSpPr/>
          <p:nvPr/>
        </p:nvSpPr>
        <p:spPr>
          <a:xfrm>
            <a:off x="8567820" y="4575112"/>
            <a:ext cx="783771" cy="391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83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130EA0-3CC5-5251-A6AA-3B2ED0F4B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B2BF1A-C308-D543-3558-5B555ED7CE5A}"/>
              </a:ext>
            </a:extLst>
          </p:cNvPr>
          <p:cNvSpPr/>
          <p:nvPr/>
        </p:nvSpPr>
        <p:spPr>
          <a:xfrm>
            <a:off x="0" y="811764"/>
            <a:ext cx="783771" cy="391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0FA65A-1807-C243-3AFF-F9A7F2D71DFE}"/>
              </a:ext>
            </a:extLst>
          </p:cNvPr>
          <p:cNvSpPr/>
          <p:nvPr/>
        </p:nvSpPr>
        <p:spPr>
          <a:xfrm rot="5400000">
            <a:off x="966479" y="773680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6AD6AD6-8D58-178E-8217-9CD92144D96D}"/>
              </a:ext>
            </a:extLst>
          </p:cNvPr>
          <p:cNvSpPr/>
          <p:nvPr/>
        </p:nvSpPr>
        <p:spPr>
          <a:xfrm rot="10800000">
            <a:off x="10784604" y="2401078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AF44D6-D81F-D66B-D694-E0568C982114}"/>
              </a:ext>
            </a:extLst>
          </p:cNvPr>
          <p:cNvSpPr/>
          <p:nvPr/>
        </p:nvSpPr>
        <p:spPr>
          <a:xfrm>
            <a:off x="10851502" y="2015413"/>
            <a:ext cx="634482" cy="30791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85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C52EF5-3270-8D8B-AC1E-56F6E599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8385A-EC01-FE6A-30D4-E55F8A6EA4C8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수정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5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해보기</a:t>
            </a:r>
          </a:p>
        </p:txBody>
      </p:sp>
    </p:spTree>
    <p:extLst>
      <p:ext uri="{BB962C8B-B14F-4D97-AF65-F5344CB8AC3E}">
        <p14:creationId xmlns:p14="http://schemas.microsoft.com/office/powerpoint/2010/main" val="475520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78EC30C5-1E94-FBF1-391E-737B21FAB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258D4F1B-4047-070E-A056-B132DF14F061}"/>
              </a:ext>
            </a:extLst>
          </p:cNvPr>
          <p:cNvSpPr/>
          <p:nvPr/>
        </p:nvSpPr>
        <p:spPr>
          <a:xfrm rot="10800000">
            <a:off x="8106718" y="3716695"/>
            <a:ext cx="511659" cy="68113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FBDCEB-201C-3F4F-67BA-891F7F77130E}"/>
              </a:ext>
            </a:extLst>
          </p:cNvPr>
          <p:cNvSpPr/>
          <p:nvPr/>
        </p:nvSpPr>
        <p:spPr>
          <a:xfrm>
            <a:off x="7970661" y="3324810"/>
            <a:ext cx="783771" cy="391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F7C85C4-E9F4-EAA3-D490-3CB55F625C4F}"/>
              </a:ext>
            </a:extLst>
          </p:cNvPr>
          <p:cNvSpPr/>
          <p:nvPr/>
        </p:nvSpPr>
        <p:spPr>
          <a:xfrm rot="10800000">
            <a:off x="6232057" y="4288973"/>
            <a:ext cx="511659" cy="68113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78AD9B-B2C1-7804-1131-4D1675A2D01E}"/>
              </a:ext>
            </a:extLst>
          </p:cNvPr>
          <p:cNvSpPr/>
          <p:nvPr/>
        </p:nvSpPr>
        <p:spPr>
          <a:xfrm>
            <a:off x="6096000" y="3897088"/>
            <a:ext cx="783771" cy="391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90B41B2-8066-8700-30DF-6DCCEF234013}"/>
              </a:ext>
            </a:extLst>
          </p:cNvPr>
          <p:cNvSpPr/>
          <p:nvPr/>
        </p:nvSpPr>
        <p:spPr>
          <a:xfrm rot="10800000">
            <a:off x="3837200" y="4970107"/>
            <a:ext cx="511659" cy="681133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67E6AA-74A6-8B7C-A03C-D08BDB072CFA}"/>
              </a:ext>
            </a:extLst>
          </p:cNvPr>
          <p:cNvSpPr/>
          <p:nvPr/>
        </p:nvSpPr>
        <p:spPr>
          <a:xfrm>
            <a:off x="3701143" y="4578222"/>
            <a:ext cx="783771" cy="391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422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340943" y="2505670"/>
            <a:ext cx="115101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태그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안에 있는 값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텍스트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수정하면</a:t>
            </a:r>
            <a:endParaRPr lang="en-US" altLang="ko-KR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되겠구나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!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50421-FA05-7367-92C0-521233075F8D}"/>
              </a:ext>
            </a:extLst>
          </p:cNvPr>
          <p:cNvSpPr txBox="1"/>
          <p:nvPr/>
        </p:nvSpPr>
        <p:spPr>
          <a:xfrm>
            <a:off x="433873" y="4419991"/>
            <a:ext cx="110684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"nav-link"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글쓰기</a:t>
            </a:r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4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C6CC875-7198-F37A-0E17-8C722408EF12}"/>
              </a:ext>
            </a:extLst>
          </p:cNvPr>
          <p:cNvSpPr txBox="1"/>
          <p:nvPr/>
        </p:nvSpPr>
        <p:spPr>
          <a:xfrm>
            <a:off x="8958476" y="4032242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요기</a:t>
            </a:r>
            <a:endParaRPr lang="ko-KR" altLang="en-US" sz="24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98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7778FF-5E01-876A-175F-7F4F835F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8385A-EC01-FE6A-30D4-E55F8A6EA4C8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추가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54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해보기</a:t>
            </a:r>
          </a:p>
        </p:txBody>
      </p:sp>
    </p:spTree>
    <p:extLst>
      <p:ext uri="{BB962C8B-B14F-4D97-AF65-F5344CB8AC3E}">
        <p14:creationId xmlns:p14="http://schemas.microsoft.com/office/powerpoint/2010/main" val="114101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854750-B0CC-D0AE-DDD7-B861995E79C8}"/>
              </a:ext>
            </a:extLst>
          </p:cNvPr>
          <p:cNvSpPr txBox="1"/>
          <p:nvPr/>
        </p:nvSpPr>
        <p:spPr>
          <a:xfrm>
            <a:off x="687064" y="2382791"/>
            <a:ext cx="3594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백엔드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077D8A-F68B-DF82-FBE4-DE692D489DF1}"/>
              </a:ext>
            </a:extLst>
          </p:cNvPr>
          <p:cNvSpPr txBox="1"/>
          <p:nvPr/>
        </p:nvSpPr>
        <p:spPr>
          <a:xfrm>
            <a:off x="1088405" y="4005184"/>
            <a:ext cx="101891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데이터를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저장</a:t>
            </a:r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하고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관리</a:t>
            </a:r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해서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en-US" altLang="ko-KR" sz="3600" b="1" dirty="0">
              <a:gradFill>
                <a:gsLst>
                  <a:gs pos="0">
                    <a:srgbClr val="E8F8A3"/>
                  </a:gs>
                  <a:gs pos="100000">
                    <a:srgbClr val="E5D465"/>
                  </a:gs>
                </a:gsLst>
                <a:lin ang="5400000" scaled="0"/>
              </a:gra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개인 컴퓨터와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통신</a:t>
            </a:r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하는 역할입니다</a:t>
            </a:r>
            <a:r>
              <a:rPr lang="en-US" altLang="ko-KR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 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간단히 말하면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눈에 보이지 않는 기술</a:t>
            </a:r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을 사용합니다</a:t>
            </a:r>
            <a:r>
              <a:rPr lang="en-US" altLang="ko-KR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</a:t>
            </a:r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83844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7B3DB4-9EB7-8368-34BA-723160CC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6ACA93E-4D7C-27B9-B951-852EC955C4A4}"/>
              </a:ext>
            </a:extLst>
          </p:cNvPr>
          <p:cNvSpPr/>
          <p:nvPr/>
        </p:nvSpPr>
        <p:spPr>
          <a:xfrm rot="5400000">
            <a:off x="9651907" y="4920343"/>
            <a:ext cx="511659" cy="6811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DA7519-4568-49EB-0651-53C3A7BEE0FF}"/>
              </a:ext>
            </a:extLst>
          </p:cNvPr>
          <p:cNvSpPr/>
          <p:nvPr/>
        </p:nvSpPr>
        <p:spPr>
          <a:xfrm>
            <a:off x="2661543" y="1852519"/>
            <a:ext cx="6771706" cy="4566942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2023495-C875-1D04-2250-7DA4FA77D44E}"/>
              </a:ext>
            </a:extLst>
          </p:cNvPr>
          <p:cNvSpPr/>
          <p:nvPr/>
        </p:nvSpPr>
        <p:spPr>
          <a:xfrm rot="10800000">
            <a:off x="1157251" y="2360847"/>
            <a:ext cx="511659" cy="6811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DE681E-30D0-C7AD-5138-9B98314246C4}"/>
              </a:ext>
            </a:extLst>
          </p:cNvPr>
          <p:cNvSpPr/>
          <p:nvPr/>
        </p:nvSpPr>
        <p:spPr>
          <a:xfrm>
            <a:off x="828675" y="1858738"/>
            <a:ext cx="1168813" cy="391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31546BA-DCB6-809E-1A35-0B320C14E35E}"/>
              </a:ext>
            </a:extLst>
          </p:cNvPr>
          <p:cNvSpPr/>
          <p:nvPr/>
        </p:nvSpPr>
        <p:spPr>
          <a:xfrm rot="10800000">
            <a:off x="1198773" y="4067176"/>
            <a:ext cx="511659" cy="6811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6D5013-76AD-D08B-D98C-674FC5E83F5B}"/>
              </a:ext>
            </a:extLst>
          </p:cNvPr>
          <p:cNvSpPr/>
          <p:nvPr/>
        </p:nvSpPr>
        <p:spPr>
          <a:xfrm>
            <a:off x="1062718" y="3699202"/>
            <a:ext cx="783771" cy="391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78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F9079A4-E7FE-6B71-E1CE-D6360C2D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6ACA93E-4D7C-27B9-B951-852EC955C4A4}"/>
              </a:ext>
            </a:extLst>
          </p:cNvPr>
          <p:cNvSpPr/>
          <p:nvPr/>
        </p:nvSpPr>
        <p:spPr>
          <a:xfrm>
            <a:off x="7692479" y="1262342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DA7519-4568-49EB-0651-53C3A7BEE0FF}"/>
              </a:ext>
            </a:extLst>
          </p:cNvPr>
          <p:cNvSpPr/>
          <p:nvPr/>
        </p:nvSpPr>
        <p:spPr>
          <a:xfrm>
            <a:off x="2793939" y="2054680"/>
            <a:ext cx="8335343" cy="372096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75A80-3DC2-C895-D1BF-B7FA902CA2DE}"/>
              </a:ext>
            </a:extLst>
          </p:cNvPr>
          <p:cNvSpPr txBox="1"/>
          <p:nvPr/>
        </p:nvSpPr>
        <p:spPr>
          <a:xfrm>
            <a:off x="5590676" y="436020"/>
            <a:ext cx="471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Navbar </a:t>
            </a:r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아래 추가하기</a:t>
            </a:r>
          </a:p>
        </p:txBody>
      </p:sp>
    </p:spTree>
    <p:extLst>
      <p:ext uri="{BB962C8B-B14F-4D97-AF65-F5344CB8AC3E}">
        <p14:creationId xmlns:p14="http://schemas.microsoft.com/office/powerpoint/2010/main" val="2061340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7F9079A4-E7FE-6B71-E1CE-D6360C2D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6ACA93E-4D7C-27B9-B951-852EC955C4A4}"/>
              </a:ext>
            </a:extLst>
          </p:cNvPr>
          <p:cNvSpPr/>
          <p:nvPr/>
        </p:nvSpPr>
        <p:spPr>
          <a:xfrm>
            <a:off x="6047792" y="1913349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DA7519-4568-49EB-0651-53C3A7BEE0FF}"/>
              </a:ext>
            </a:extLst>
          </p:cNvPr>
          <p:cNvSpPr/>
          <p:nvPr/>
        </p:nvSpPr>
        <p:spPr>
          <a:xfrm>
            <a:off x="4267201" y="2664177"/>
            <a:ext cx="3228391" cy="34328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75A80-3DC2-C895-D1BF-B7FA902CA2DE}"/>
              </a:ext>
            </a:extLst>
          </p:cNvPr>
          <p:cNvSpPr txBox="1"/>
          <p:nvPr/>
        </p:nvSpPr>
        <p:spPr>
          <a:xfrm>
            <a:off x="3174047" y="1195866"/>
            <a:ext cx="737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이미지 태그에 </a:t>
            </a:r>
            <a:r>
              <a:rPr lang="en-US" altLang="ko-KR" sz="36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src</a:t>
            </a:r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로 이미지 추가하기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3843F3-A93D-837B-687A-4B33E3CF8B83}"/>
              </a:ext>
            </a:extLst>
          </p:cNvPr>
          <p:cNvSpPr/>
          <p:nvPr/>
        </p:nvSpPr>
        <p:spPr>
          <a:xfrm>
            <a:off x="4267201" y="3257356"/>
            <a:ext cx="3228391" cy="34328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5E187E-4C0B-9AD0-8243-E70F9BDA330B}"/>
              </a:ext>
            </a:extLst>
          </p:cNvPr>
          <p:cNvSpPr/>
          <p:nvPr/>
        </p:nvSpPr>
        <p:spPr>
          <a:xfrm>
            <a:off x="4267201" y="3783362"/>
            <a:ext cx="3598505" cy="34328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05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340943" y="2505670"/>
            <a:ext cx="11510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SRC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속성</a:t>
            </a:r>
            <a:endParaRPr lang="en-US" altLang="ko-KR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50421-FA05-7367-92C0-521233075F8D}"/>
              </a:ext>
            </a:extLst>
          </p:cNvPr>
          <p:cNvSpPr txBox="1"/>
          <p:nvPr/>
        </p:nvSpPr>
        <p:spPr>
          <a:xfrm>
            <a:off x="205481" y="3738856"/>
            <a:ext cx="113738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en-US" altLang="ko-KR" sz="4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/northern-lights-gbafd01c6d_1920.jpg"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"d-block w-100"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40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en-US" altLang="ko-KR" sz="4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4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40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1C6CC875-7198-F37A-0E17-8C722408EF12}"/>
              </a:ext>
            </a:extLst>
          </p:cNvPr>
          <p:cNvSpPr txBox="1"/>
          <p:nvPr/>
        </p:nvSpPr>
        <p:spPr>
          <a:xfrm>
            <a:off x="3863961" y="3498006"/>
            <a:ext cx="6779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이미지가 저장되어 있는 경로를 속성값으로 가져온다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29667D5-6C6F-80EB-50C9-387EC8AFB393}"/>
              </a:ext>
            </a:extLst>
          </p:cNvPr>
          <p:cNvSpPr txBox="1"/>
          <p:nvPr/>
        </p:nvSpPr>
        <p:spPr>
          <a:xfrm>
            <a:off x="185640" y="3429000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KoPubWorld돋움체_Pro Light" panose="00000300000000000000" pitchFamily="50" charset="-127"/>
              </a:rPr>
              <a:t>이미지 태그</a:t>
            </a:r>
          </a:p>
        </p:txBody>
      </p:sp>
    </p:spTree>
    <p:extLst>
      <p:ext uri="{BB962C8B-B14F-4D97-AF65-F5344CB8AC3E}">
        <p14:creationId xmlns:p14="http://schemas.microsoft.com/office/powerpoint/2010/main" val="1443959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DFACFE-5A06-5474-7ACD-D32632F0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36ACA93E-4D7C-27B9-B951-852EC955C4A4}"/>
              </a:ext>
            </a:extLst>
          </p:cNvPr>
          <p:cNvSpPr/>
          <p:nvPr/>
        </p:nvSpPr>
        <p:spPr>
          <a:xfrm rot="5400000">
            <a:off x="2311678" y="1235620"/>
            <a:ext cx="511659" cy="68113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DA7519-4568-49EB-0651-53C3A7BEE0FF}"/>
              </a:ext>
            </a:extLst>
          </p:cNvPr>
          <p:cNvSpPr/>
          <p:nvPr/>
        </p:nvSpPr>
        <p:spPr>
          <a:xfrm>
            <a:off x="450982" y="1446245"/>
            <a:ext cx="1667068" cy="2598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75A80-3DC2-C895-D1BF-B7FA902CA2DE}"/>
              </a:ext>
            </a:extLst>
          </p:cNvPr>
          <p:cNvSpPr txBox="1"/>
          <p:nvPr/>
        </p:nvSpPr>
        <p:spPr>
          <a:xfrm>
            <a:off x="3174047" y="1195866"/>
            <a:ext cx="856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이미지 파일들은 이미지 파일끼리 </a:t>
            </a:r>
            <a:r>
              <a:rPr lang="ko-KR" altLang="en-US" sz="3600" dirty="0" err="1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묶어두는</a:t>
            </a:r>
            <a:r>
              <a:rPr lang="ko-KR" altLang="en-US" sz="3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것이 좋음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3843F3-A93D-837B-687A-4B33E3CF8B83}"/>
              </a:ext>
            </a:extLst>
          </p:cNvPr>
          <p:cNvSpPr/>
          <p:nvPr/>
        </p:nvSpPr>
        <p:spPr>
          <a:xfrm>
            <a:off x="590939" y="1670553"/>
            <a:ext cx="1527111" cy="199637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52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Class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42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0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185640" y="2397963"/>
            <a:ext cx="5553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1496372" y="4025978"/>
            <a:ext cx="106956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는 선택을 해주는 요소입니다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이를 통해 요소들에게 스타일을 적용해 줄 수 있습니다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696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4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어디 쓰임</a:t>
            </a:r>
            <a:r>
              <a:rPr lang="en-US" altLang="ko-KR" sz="4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?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70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BFCA79B-E19F-0824-A453-A01C3DE9D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2912695"/>
            <a:ext cx="10277475" cy="2842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FD0CD-AF60-35C0-02D2-2DBB2A58B41F}"/>
              </a:ext>
            </a:extLst>
          </p:cNvPr>
          <p:cNvSpPr txBox="1"/>
          <p:nvPr/>
        </p:nvSpPr>
        <p:spPr>
          <a:xfrm>
            <a:off x="633510" y="1589256"/>
            <a:ext cx="5553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스타일 적용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03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854750-B0CC-D0AE-DDD7-B861995E79C8}"/>
              </a:ext>
            </a:extLst>
          </p:cNvPr>
          <p:cNvSpPr txBox="1"/>
          <p:nvPr/>
        </p:nvSpPr>
        <p:spPr>
          <a:xfrm>
            <a:off x="687063" y="2382791"/>
            <a:ext cx="5695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프론트엔드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077D8A-F68B-DF82-FBE4-DE692D489DF1}"/>
              </a:ext>
            </a:extLst>
          </p:cNvPr>
          <p:cNvSpPr txBox="1"/>
          <p:nvPr/>
        </p:nvSpPr>
        <p:spPr>
          <a:xfrm>
            <a:off x="1088405" y="4005184"/>
            <a:ext cx="1083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사용자가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마주보는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인터페이스</a:t>
            </a:r>
            <a:r>
              <a:rPr lang="en-US" altLang="ko-KR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화면 구성</a:t>
            </a:r>
            <a:r>
              <a:rPr lang="en-US" altLang="ko-KR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)</a:t>
            </a:r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을 보여주고</a:t>
            </a:r>
            <a:endParaRPr lang="en-US" altLang="ko-KR" sz="36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사용자와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상호작용하는 </a:t>
            </a:r>
            <a:r>
              <a:rPr lang="ko-KR" altLang="en-US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기술입니다</a:t>
            </a:r>
            <a:r>
              <a:rPr lang="en-US" altLang="ko-KR" sz="36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956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FD0CD-AF60-35C0-02D2-2DBB2A58B41F}"/>
              </a:ext>
            </a:extLst>
          </p:cNvPr>
          <p:cNvSpPr txBox="1"/>
          <p:nvPr/>
        </p:nvSpPr>
        <p:spPr>
          <a:xfrm>
            <a:off x="857445" y="2261060"/>
            <a:ext cx="8697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JS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에서 요소 고르기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D1EA4-2E5D-BEE6-B317-7ABCBBEC4D07}"/>
              </a:ext>
            </a:extLst>
          </p:cNvPr>
          <p:cNvSpPr txBox="1"/>
          <p:nvPr/>
        </p:nvSpPr>
        <p:spPr>
          <a:xfrm>
            <a:off x="1040478" y="4046767"/>
            <a:ext cx="99775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44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4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4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4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'arrow'</a:t>
            </a:r>
            <a:r>
              <a:rPr lang="en-US" altLang="ko-KR" sz="4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0779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4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종류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8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185640" y="2397963"/>
            <a:ext cx="5553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ID </a:t>
            </a:r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837008" y="3810535"/>
            <a:ext cx="10695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 번 만 쓰이고 유일 한 특성을 사용할 때 사용됩니다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“#” 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선택자를 표현합니다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※HTML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문서 내에서 유일함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EAD79-7CB4-6088-93ED-4D66D8A90905}"/>
              </a:ext>
            </a:extLst>
          </p:cNvPr>
          <p:cNvSpPr txBox="1"/>
          <p:nvPr/>
        </p:nvSpPr>
        <p:spPr>
          <a:xfrm>
            <a:off x="837008" y="5606439"/>
            <a:ext cx="67460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28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navbarSupportedContent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DC89E-60DA-B7D0-F7F7-D7ECC9DFC573}"/>
              </a:ext>
            </a:extLst>
          </p:cNvPr>
          <p:cNvSpPr txBox="1"/>
          <p:nvPr/>
        </p:nvSpPr>
        <p:spPr>
          <a:xfrm>
            <a:off x="7508392" y="5606439"/>
            <a:ext cx="4686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#navbarSupportedContent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4823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0" y="2354128"/>
            <a:ext cx="6737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Class </a:t>
            </a:r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511628" y="3842152"/>
            <a:ext cx="11680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한 페이지 내에서 여러 번 반복되는 특성이 있을 때 사용합니다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“.”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으로 선택자를 표현합니다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※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공통된 특성이 있을 때 유용하고 한 태그에 여러 개 사용 가능하다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76A68-6E4C-F7CB-FF51-DE27496F4C81}"/>
              </a:ext>
            </a:extLst>
          </p:cNvPr>
          <p:cNvSpPr txBox="1"/>
          <p:nvPr/>
        </p:nvSpPr>
        <p:spPr>
          <a:xfrm>
            <a:off x="511628" y="5735608"/>
            <a:ext cx="69256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"carousel-inner"</a:t>
            </a:r>
            <a:r>
              <a:rPr lang="en-US" altLang="ko-KR" sz="3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32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7FAE1-A34A-47C2-F7AC-9A0207A9A633}"/>
              </a:ext>
            </a:extLst>
          </p:cNvPr>
          <p:cNvSpPr txBox="1"/>
          <p:nvPr/>
        </p:nvSpPr>
        <p:spPr>
          <a:xfrm>
            <a:off x="8451201" y="5735608"/>
            <a:ext cx="3398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.carousel-inner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369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511628" y="2354128"/>
            <a:ext cx="5353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태그 </a:t>
            </a:r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7ABEE-4DF2-1918-95E2-8AEAC7A6BB3A}"/>
              </a:ext>
            </a:extLst>
          </p:cNvPr>
          <p:cNvSpPr txBox="1"/>
          <p:nvPr/>
        </p:nvSpPr>
        <p:spPr>
          <a:xfrm>
            <a:off x="621031" y="3922920"/>
            <a:ext cx="1048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HTML 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태그 내에 있는 요소를 직접 </a:t>
            </a:r>
            <a:r>
              <a:rPr lang="ko-KR" altLang="en-US" sz="32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선택할때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사용합니다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ECC9A-A415-6B56-7152-172D40289F0A}"/>
              </a:ext>
            </a:extLst>
          </p:cNvPr>
          <p:cNvSpPr txBox="1"/>
          <p:nvPr/>
        </p:nvSpPr>
        <p:spPr>
          <a:xfrm>
            <a:off x="621031" y="4634595"/>
            <a:ext cx="90343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"navbar-nav me-auto mb-2 mb-lg-0"</a:t>
            </a:r>
            <a:r>
              <a:rPr lang="en-US" altLang="ko-KR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5B021-8DF8-20CE-5D1C-C13D07088D95}"/>
              </a:ext>
            </a:extLst>
          </p:cNvPr>
          <p:cNvSpPr txBox="1"/>
          <p:nvPr/>
        </p:nvSpPr>
        <p:spPr>
          <a:xfrm>
            <a:off x="662695" y="5455690"/>
            <a:ext cx="851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38777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185639" y="2397963"/>
            <a:ext cx="11794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구조적 가상 클래스 </a:t>
            </a:r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659727" y="4010590"/>
            <a:ext cx="10695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E::nth-child(k) k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번째 지정된 요소가 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라면 선택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E::first-child 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첫번째 요소가 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라면 선택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E::last-child 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마지막 요소가 </a:t>
            </a:r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라면 선택 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220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185640" y="2397963"/>
            <a:ext cx="6737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전체 </a:t>
            </a:r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93EC48-028F-5123-CA5F-C554F1879DEB}"/>
              </a:ext>
            </a:extLst>
          </p:cNvPr>
          <p:cNvSpPr txBox="1"/>
          <p:nvPr/>
        </p:nvSpPr>
        <p:spPr>
          <a:xfrm>
            <a:off x="1088404" y="3995200"/>
            <a:ext cx="106956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모든 요소를 선택합니다</a:t>
            </a:r>
            <a:r>
              <a:rPr lang="en-US" altLang="ko-KR" sz="3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“*”</a:t>
            </a:r>
            <a:r>
              <a:rPr lang="ko-KR" altLang="en-US" sz="3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선택자를 표현합니다</a:t>
            </a:r>
            <a:r>
              <a:rPr lang="en-US" altLang="ko-KR" sz="36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※</a:t>
            </a:r>
            <a:r>
              <a:rPr lang="ko-KR" altLang="en-US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모든 페이지에 어떠한 효과를 적용하고 싶거나 선택할 때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5341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185640" y="2105561"/>
            <a:ext cx="11682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복합 </a:t>
            </a:r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하위 </a:t>
            </a:r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C0C1B14-C63D-B497-FA88-3832DB196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54" y="3759163"/>
            <a:ext cx="3003967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396562-8C61-744E-EF42-2FF6B6F6EAAC}"/>
              </a:ext>
            </a:extLst>
          </p:cNvPr>
          <p:cNvSpPr txBox="1"/>
          <p:nvPr/>
        </p:nvSpPr>
        <p:spPr>
          <a:xfrm>
            <a:off x="6027089" y="4567419"/>
            <a:ext cx="3352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section </a:t>
            </a:r>
            <a:r>
              <a:rPr lang="en-US" altLang="ko-KR" sz="32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ul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296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185640" y="2105561"/>
            <a:ext cx="11682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복합 </a:t>
            </a:r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자식 </a:t>
            </a:r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선택자</a:t>
            </a:r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4F0B48D-B3D6-705B-7B7F-6D8068946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03" y="3724275"/>
            <a:ext cx="2870458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C1433D-1089-E1AD-F83A-A99E6D7539EB}"/>
              </a:ext>
            </a:extLst>
          </p:cNvPr>
          <p:cNvSpPr txBox="1"/>
          <p:nvPr/>
        </p:nvSpPr>
        <p:spPr>
          <a:xfrm>
            <a:off x="6027089" y="4567419"/>
            <a:ext cx="3352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Section &gt; </a:t>
            </a:r>
            <a:r>
              <a:rPr lang="en-US" altLang="ko-KR" sz="32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ul</a:t>
            </a:r>
            <a:endParaRPr lang="en-US" altLang="ko-KR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9258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CSS </a:t>
            </a:r>
            <a:r>
              <a:rPr lang="ko-KR" altLang="en-US" sz="4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대신 클래스를 사용하여</a:t>
            </a:r>
            <a:endParaRPr lang="en-US" altLang="ko-KR" sz="4800" b="1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편하게 디자인을 적용 해 볼 수 있습니다</a:t>
            </a:r>
            <a:r>
              <a:rPr lang="en-US" altLang="ko-KR" sz="4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</a:t>
            </a:r>
            <a:endParaRPr lang="ko-KR" altLang="en-US" sz="4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854750-B0CC-D0AE-DDD7-B861995E79C8}"/>
              </a:ext>
            </a:extLst>
          </p:cNvPr>
          <p:cNvSpPr txBox="1"/>
          <p:nvPr/>
        </p:nvSpPr>
        <p:spPr>
          <a:xfrm>
            <a:off x="1040478" y="2767280"/>
            <a:ext cx="10099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프론트엔드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with </a:t>
            </a:r>
            <a:r>
              <a:rPr lang="ko-KR" altLang="en-US" sz="5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부트스트랩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29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200583-1291-0BCE-03B8-F5B5E3A404D6}"/>
              </a:ext>
            </a:extLst>
          </p:cNvPr>
          <p:cNvSpPr txBox="1"/>
          <p:nvPr/>
        </p:nvSpPr>
        <p:spPr>
          <a:xfrm>
            <a:off x="24881" y="3153746"/>
            <a:ext cx="121671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[BootStrap5] </a:t>
            </a:r>
            <a:r>
              <a:rPr lang="ko-KR" altLang="en-US" sz="48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📚 부트스트랩 클래스 이름 💯 정리 </a:t>
            </a:r>
            <a:r>
              <a:rPr lang="en-US" altLang="ko-KR" sz="48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(tistory.com)</a:t>
            </a:r>
            <a:endParaRPr lang="ko-KR" altLang="en-US" sz="48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20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내, 하얀색, 키보드이(가) 표시된 사진&#10;&#10;자동 생성된 설명">
            <a:extLst>
              <a:ext uri="{FF2B5EF4-FFF2-40B4-BE49-F238E27FC236}">
                <a16:creationId xmlns:a16="http://schemas.microsoft.com/office/drawing/2014/main" id="{3F67FFFE-18EC-44EE-30CC-81E6B7B65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0266">
            <a:off x="-99667" y="3476625"/>
            <a:ext cx="6781800" cy="3390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다양한 실습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해보기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14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프론트엔드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끝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827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err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백엔드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with JS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267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895082" y="2416624"/>
            <a:ext cx="2000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JS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17829-AAB6-2B73-D138-E6C015BD67D3}"/>
              </a:ext>
            </a:extLst>
          </p:cNvPr>
          <p:cNvSpPr txBox="1"/>
          <p:nvPr/>
        </p:nvSpPr>
        <p:spPr>
          <a:xfrm>
            <a:off x="1175657" y="3853543"/>
            <a:ext cx="10646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‘웹페이지에 생동감을 불어넣기 위해’ 만들어진 프로그래밍 언어이다</a:t>
            </a:r>
            <a:r>
              <a:rPr lang="en-US" altLang="ko-KR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자바스크립트로 작성한 프로그램을 스크립트</a:t>
            </a:r>
            <a:r>
              <a:rPr lang="en-US" altLang="ko-KR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(script)</a:t>
            </a:r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라고 부른다</a:t>
            </a:r>
            <a:r>
              <a:rPr lang="en-US" altLang="ko-KR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브라우저에서만 쓸 목적으로 고안된 언어지만</a:t>
            </a:r>
            <a:r>
              <a:rPr lang="en-US" altLang="ko-KR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지금은 다양한 환경에서 쓰이고 있다</a:t>
            </a:r>
            <a:r>
              <a:rPr lang="en-US" altLang="ko-KR" sz="24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5824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895082" y="2416624"/>
            <a:ext cx="3928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JS </a:t>
            </a:r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장점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17829-AAB6-2B73-D138-E6C015BD67D3}"/>
              </a:ext>
            </a:extLst>
          </p:cNvPr>
          <p:cNvSpPr txBox="1"/>
          <p:nvPr/>
        </p:nvSpPr>
        <p:spPr>
          <a:xfrm>
            <a:off x="1175657" y="3853543"/>
            <a:ext cx="1078618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웹을 구성하는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 HTML/CSS</a:t>
            </a: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와 완전히 통합할 수 있다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모든 주요 브라우저에서 지원하고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800" b="1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기본 언어로 사용된다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399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1248418" y="2767280"/>
            <a:ext cx="9695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개발자 콘솔</a:t>
            </a:r>
            <a:r>
              <a:rPr lang="en-US" altLang="ko-KR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sz="60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그게 </a:t>
            </a:r>
            <a:r>
              <a:rPr lang="ko-KR" altLang="en-US" sz="6000" b="1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뭐야</a:t>
            </a:r>
            <a:r>
              <a:rPr lang="en-US" altLang="ko-KR" sz="60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ko-KR" altLang="en-US" sz="320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6F5D703-5133-9FF8-73DD-046DDC723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4170" y="542082"/>
            <a:ext cx="8223770" cy="8551118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93930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17829-AAB6-2B73-D138-E6C015BD67D3}"/>
              </a:ext>
            </a:extLst>
          </p:cNvPr>
          <p:cNvSpPr txBox="1"/>
          <p:nvPr/>
        </p:nvSpPr>
        <p:spPr>
          <a:xfrm>
            <a:off x="582748" y="2592873"/>
            <a:ext cx="11026503" cy="1918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ko-KR" sz="32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여러분이 로봇이 아닌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Times New Roman" panose="02020603050405020304" pitchFamily="18" charset="0"/>
              </a:rPr>
              <a:t>사람</a:t>
            </a:r>
            <a:r>
              <a:rPr lang="ko-KR" altLang="ko-KR" sz="32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이라면 분명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Times New Roman" panose="02020603050405020304" pitchFamily="18" charset="0"/>
              </a:rPr>
              <a:t>에러</a:t>
            </a:r>
            <a:r>
              <a:rPr lang="ko-KR" altLang="ko-KR" sz="32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만들 것이다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32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32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그러나 브라우저는 스크립트에 문제가 있어서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Times New Roman" panose="02020603050405020304" pitchFamily="18" charset="0"/>
              </a:rPr>
              <a:t>에러</a:t>
            </a:r>
            <a:r>
              <a:rPr lang="ko-KR" altLang="ko-KR" sz="32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가 발생해도 이를 사용자에게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Times New Roman" panose="02020603050405020304" pitchFamily="18" charset="0"/>
              </a:rPr>
              <a:t>직접</a:t>
            </a:r>
            <a:r>
              <a:rPr lang="ko-KR" altLang="ko-KR" sz="36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36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  <a:cs typeface="Times New Roman" panose="02020603050405020304" pitchFamily="18" charset="0"/>
              </a:rPr>
              <a:t>보여주지</a:t>
            </a:r>
            <a:r>
              <a:rPr lang="ko-KR" altLang="ko-KR" sz="32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않는다</a:t>
            </a:r>
            <a:r>
              <a:rPr lang="en-US" altLang="ko-KR" sz="32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239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895082" y="2416624"/>
            <a:ext cx="5668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개발자 도구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17829-AAB6-2B73-D138-E6C015BD67D3}"/>
              </a:ext>
            </a:extLst>
          </p:cNvPr>
          <p:cNvSpPr txBox="1"/>
          <p:nvPr/>
        </p:nvSpPr>
        <p:spPr>
          <a:xfrm>
            <a:off x="1175657" y="3853543"/>
            <a:ext cx="10786188" cy="1355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브라우저엔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‘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개발자 도구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’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라는 것이 내장되어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 도구를 이용하면 에러를 확인할 수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스크립트에 대한 </a:t>
            </a:r>
            <a:r>
              <a:rPr lang="ko-KR" altLang="ko-KR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쓸만한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정보도 얻을 수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개발자 도구를 열어 에러를 확인하고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살펴보자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0567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868B2D-6057-7F9A-C7FA-28D11C52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A1201F2-DECE-A635-32A8-4DB4F9A6573C}"/>
              </a:ext>
            </a:extLst>
          </p:cNvPr>
          <p:cNvSpPr/>
          <p:nvPr/>
        </p:nvSpPr>
        <p:spPr>
          <a:xfrm>
            <a:off x="5047654" y="5760440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395D-83C8-C4B9-E244-12C49EBEF2EA}"/>
              </a:ext>
            </a:extLst>
          </p:cNvPr>
          <p:cNvSpPr txBox="1"/>
          <p:nvPr/>
        </p:nvSpPr>
        <p:spPr>
          <a:xfrm>
            <a:off x="3348579" y="5020847"/>
            <a:ext cx="442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웹 브라우저 </a:t>
            </a:r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들어가기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19360-5A09-D6FA-2820-4E24B312A838}"/>
              </a:ext>
            </a:extLst>
          </p:cNvPr>
          <p:cNvSpPr/>
          <p:nvPr/>
        </p:nvSpPr>
        <p:spPr>
          <a:xfrm>
            <a:off x="5120129" y="6441573"/>
            <a:ext cx="357904" cy="416427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354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A854750-B0CC-D0AE-DDD7-B861995E79C8}"/>
              </a:ext>
            </a:extLst>
          </p:cNvPr>
          <p:cNvSpPr txBox="1"/>
          <p:nvPr/>
        </p:nvSpPr>
        <p:spPr>
          <a:xfrm>
            <a:off x="2478832" y="2967335"/>
            <a:ext cx="6960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부트스트랩</a:t>
            </a:r>
            <a:r>
              <a:rPr lang="ko-KR" altLang="en-US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 </a:t>
            </a:r>
            <a:r>
              <a:rPr lang="ko-KR" altLang="en-US" sz="5400" b="1" dirty="0" err="1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뭔가요</a:t>
            </a:r>
            <a:r>
              <a:rPr lang="en-US" altLang="ko-KR" sz="5400" b="1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lang="ko-KR" altLang="en-US" sz="5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BD2A423-DAC2-D25A-4D4C-796F5E2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4" name="그림 13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546A65E3-1CA0-3955-C642-B9E83E7F9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6805FE-5712-F4B2-82CF-7BF51F5B0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083" y="1228311"/>
            <a:ext cx="6595467" cy="6858000"/>
          </a:xfrm>
          <a:prstGeom prst="rect">
            <a:avLst/>
          </a:prstGeom>
          <a:scene3d>
            <a:camera prst="orthographicFront">
              <a:rot lat="0" lon="1079997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25185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A5B175-26FB-ABB2-B9BB-40058037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A1201F2-DECE-A635-32A8-4DB4F9A6573C}"/>
              </a:ext>
            </a:extLst>
          </p:cNvPr>
          <p:cNvSpPr/>
          <p:nvPr/>
        </p:nvSpPr>
        <p:spPr>
          <a:xfrm>
            <a:off x="8725574" y="5475960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395D-83C8-C4B9-E244-12C49EBEF2EA}"/>
              </a:ext>
            </a:extLst>
          </p:cNvPr>
          <p:cNvSpPr txBox="1"/>
          <p:nvPr/>
        </p:nvSpPr>
        <p:spPr>
          <a:xfrm>
            <a:off x="8093299" y="4829629"/>
            <a:ext cx="409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우클릭</a:t>
            </a:r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후 검사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15FE78-D925-4557-A64E-5C0E630DDBB4}"/>
              </a:ext>
            </a:extLst>
          </p:cNvPr>
          <p:cNvSpPr/>
          <p:nvPr/>
        </p:nvSpPr>
        <p:spPr>
          <a:xfrm>
            <a:off x="8725574" y="6122292"/>
            <a:ext cx="3466426" cy="259292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471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D18637-67DE-7FD6-8953-EC840ACD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A1201F2-DECE-A635-32A8-4DB4F9A6573C}"/>
              </a:ext>
            </a:extLst>
          </p:cNvPr>
          <p:cNvSpPr/>
          <p:nvPr/>
        </p:nvSpPr>
        <p:spPr>
          <a:xfrm rot="5400000">
            <a:off x="9886819" y="3362852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395D-83C8-C4B9-E244-12C49EBEF2EA}"/>
              </a:ext>
            </a:extLst>
          </p:cNvPr>
          <p:cNvSpPr txBox="1"/>
          <p:nvPr/>
        </p:nvSpPr>
        <p:spPr>
          <a:xfrm>
            <a:off x="9038180" y="3959248"/>
            <a:ext cx="36415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HTML</a:t>
            </a:r>
          </a:p>
          <a:p>
            <a:pPr algn="ctr"/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구성요소</a:t>
            </a:r>
            <a:endParaRPr lang="en-US" altLang="ko-KR" sz="3600" dirty="0">
              <a:solidFill>
                <a:srgbClr val="0070C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볼 수 있음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15FE78-D925-4557-A64E-5C0E630DDBB4}"/>
              </a:ext>
            </a:extLst>
          </p:cNvPr>
          <p:cNvSpPr/>
          <p:nvPr/>
        </p:nvSpPr>
        <p:spPr>
          <a:xfrm>
            <a:off x="4886960" y="1066800"/>
            <a:ext cx="4582160" cy="525272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93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4B39AF-FAB6-0207-6C18-BEA4C6E4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A1201F2-DECE-A635-32A8-4DB4F9A6573C}"/>
              </a:ext>
            </a:extLst>
          </p:cNvPr>
          <p:cNvSpPr/>
          <p:nvPr/>
        </p:nvSpPr>
        <p:spPr>
          <a:xfrm rot="5400000">
            <a:off x="6818499" y="594153"/>
            <a:ext cx="511659" cy="681133"/>
          </a:xfrm>
          <a:prstGeom prst="downArrow">
            <a:avLst/>
          </a:prstGeom>
          <a:solidFill>
            <a:srgbClr val="1233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395D-83C8-C4B9-E244-12C49EBEF2EA}"/>
              </a:ext>
            </a:extLst>
          </p:cNvPr>
          <p:cNvSpPr txBox="1"/>
          <p:nvPr/>
        </p:nvSpPr>
        <p:spPr>
          <a:xfrm>
            <a:off x="6817360" y="464208"/>
            <a:ext cx="4937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자바스크립트의</a:t>
            </a:r>
            <a:endParaRPr lang="en-US" altLang="ko-KR" sz="3600" dirty="0">
              <a:solidFill>
                <a:srgbClr val="0070C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에러발생</a:t>
            </a:r>
            <a:endParaRPr lang="en-US" altLang="ko-KR" sz="3600" dirty="0">
              <a:solidFill>
                <a:srgbClr val="0070C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현재 상황을 볼 수 있고 </a:t>
            </a:r>
            <a:endParaRPr lang="en-US" altLang="ko-KR" sz="3600" dirty="0">
              <a:solidFill>
                <a:srgbClr val="0070C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algn="ctr"/>
            <a:r>
              <a:rPr lang="ko-KR" altLang="en-US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커맨드를 입력할 수 있다</a:t>
            </a:r>
            <a:r>
              <a:rPr lang="en-US" altLang="ko-KR" sz="3600" dirty="0">
                <a:solidFill>
                  <a:srgbClr val="0070C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15FE78-D925-4557-A64E-5C0E630DDBB4}"/>
              </a:ext>
            </a:extLst>
          </p:cNvPr>
          <p:cNvSpPr/>
          <p:nvPr/>
        </p:nvSpPr>
        <p:spPr>
          <a:xfrm flipV="1">
            <a:off x="6197600" y="782320"/>
            <a:ext cx="396240" cy="3048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4948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265162" y="2243904"/>
            <a:ext cx="56682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출력 함수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17829-AAB6-2B73-D138-E6C015BD67D3}"/>
              </a:ext>
            </a:extLst>
          </p:cNvPr>
          <p:cNvSpPr txBox="1"/>
          <p:nvPr/>
        </p:nvSpPr>
        <p:spPr>
          <a:xfrm>
            <a:off x="1088404" y="3775336"/>
            <a:ext cx="1078618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console.log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이용하여 문자열을 출력하거나 인수를 서식문자에 </a:t>
            </a:r>
            <a:endParaRPr lang="en-US" altLang="ko-KR" sz="28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맞게 출력할 수 있다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E35D7-5B04-1C22-22DC-16F44225C38C}"/>
              </a:ext>
            </a:extLst>
          </p:cNvPr>
          <p:cNvSpPr txBox="1"/>
          <p:nvPr/>
        </p:nvSpPr>
        <p:spPr>
          <a:xfrm>
            <a:off x="1088404" y="5182566"/>
            <a:ext cx="7191996" cy="316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2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28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2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'2023 </a:t>
            </a:r>
            <a:r>
              <a:rPr lang="en-US" altLang="ko-KR" sz="28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ncc</a:t>
            </a:r>
            <a:r>
              <a:rPr lang="en-US" altLang="ko-KR" sz="2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AnA</a:t>
            </a:r>
            <a:r>
              <a:rPr lang="en-US" altLang="ko-KR" sz="28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</a:t>
            </a:r>
            <a:endParaRPr lang="ko-KR" altLang="ko-KR" sz="2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C2815-3637-1952-777C-5DC3B8F9E72D}"/>
              </a:ext>
            </a:extLst>
          </p:cNvPr>
          <p:cNvSpPr txBox="1"/>
          <p:nvPr/>
        </p:nvSpPr>
        <p:spPr>
          <a:xfrm>
            <a:off x="1230644" y="5637837"/>
            <a:ext cx="6096000" cy="7639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실행결과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2023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ncc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AnA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1498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35140" y="1987948"/>
            <a:ext cx="5546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변수와 상수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17829-AAB6-2B73-D138-E6C015BD67D3}"/>
              </a:ext>
            </a:extLst>
          </p:cNvPr>
          <p:cNvSpPr txBox="1"/>
          <p:nvPr/>
        </p:nvSpPr>
        <p:spPr>
          <a:xfrm>
            <a:off x="1088404" y="3775336"/>
            <a:ext cx="10786188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변수는 데이터를 저장할 때 쓰이는 ‘이름이 붙은 </a:t>
            </a:r>
            <a:r>
              <a:rPr lang="ko-KR" altLang="en-US" sz="28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저장소’이다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자바스크립트에서는 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let </a:t>
            </a:r>
            <a:r>
              <a:rPr lang="ko-KR" altLang="en-US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키워드를 통해 변수를 생성한다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303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17829-AAB6-2B73-D138-E6C015BD67D3}"/>
              </a:ext>
            </a:extLst>
          </p:cNvPr>
          <p:cNvSpPr txBox="1"/>
          <p:nvPr/>
        </p:nvSpPr>
        <p:spPr>
          <a:xfrm>
            <a:off x="1230644" y="3823321"/>
            <a:ext cx="10786188" cy="46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할당 연산자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= 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을 사용해 변수 안에 데이터를 저장한다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A16E1-0C6E-0587-A632-0C14D2DAFAE0}"/>
              </a:ext>
            </a:extLst>
          </p:cNvPr>
          <p:cNvSpPr txBox="1"/>
          <p:nvPr/>
        </p:nvSpPr>
        <p:spPr>
          <a:xfrm>
            <a:off x="1230644" y="2136738"/>
            <a:ext cx="6096000" cy="34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message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DB655-9AE3-FAB4-CED2-0B61B0E991BF}"/>
              </a:ext>
            </a:extLst>
          </p:cNvPr>
          <p:cNvSpPr txBox="1"/>
          <p:nvPr/>
        </p:nvSpPr>
        <p:spPr>
          <a:xfrm>
            <a:off x="1230644" y="2573015"/>
            <a:ext cx="7476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‘message’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라는 이름을 가진 변수를 생성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선언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en-US" sz="24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FB21CA-F6A8-0E77-E34C-3E1FAA04E7D1}"/>
              </a:ext>
            </a:extLst>
          </p:cNvPr>
          <p:cNvSpPr txBox="1"/>
          <p:nvPr/>
        </p:nvSpPr>
        <p:spPr>
          <a:xfrm>
            <a:off x="1230644" y="4557051"/>
            <a:ext cx="10961356" cy="901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message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message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3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'Hello World'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3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</a:t>
            </a:r>
            <a:r>
              <a:rPr lang="ko-KR" altLang="ko-KR" sz="3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문자열을</a:t>
            </a:r>
            <a:r>
              <a:rPr lang="ko-KR" altLang="ko-KR" sz="36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3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저장한다</a:t>
            </a:r>
            <a:r>
              <a:rPr lang="en-US" altLang="ko-KR" sz="3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901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317829-AAB6-2B73-D138-E6C015BD67D3}"/>
              </a:ext>
            </a:extLst>
          </p:cNvPr>
          <p:cNvSpPr txBox="1"/>
          <p:nvPr/>
        </p:nvSpPr>
        <p:spPr>
          <a:xfrm>
            <a:off x="1616724" y="4140827"/>
            <a:ext cx="9853936" cy="46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변수명을 이용해 문자열에 접근할 수 있게 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A16E1-0C6E-0587-A632-0C14D2DAFAE0}"/>
              </a:ext>
            </a:extLst>
          </p:cNvPr>
          <p:cNvSpPr txBox="1"/>
          <p:nvPr/>
        </p:nvSpPr>
        <p:spPr>
          <a:xfrm>
            <a:off x="1616724" y="3073400"/>
            <a:ext cx="9772636" cy="90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message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36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'Hello World'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 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en-US" altLang="ko-KR" sz="3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console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r>
              <a:rPr lang="en-US" altLang="ko-KR" sz="36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log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(</a:t>
            </a:r>
            <a:r>
              <a:rPr lang="en-US" altLang="ko-KR" sz="3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message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); </a:t>
            </a:r>
            <a:r>
              <a:rPr lang="en-US" altLang="ko-KR" sz="36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 Hello World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8851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3170340" y="214580"/>
            <a:ext cx="55463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변수 명 규칙</a:t>
            </a:r>
            <a:endParaRPr lang="ko-KR" altLang="en-US" sz="3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85640" y="1684857"/>
            <a:ext cx="12395200" cy="5068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변수명에는 오직 문자와 숫자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그리고 기호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$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와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 _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만 들어갈 수 있다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영문자의 대문자와 소문자는 서로 다른 문자로 인식한다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.)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3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$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3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1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 '$'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라는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이름의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변수를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선언한다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36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_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36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2</a:t>
            </a:r>
            <a:r>
              <a:rPr lang="en-US" altLang="ko-KR" sz="36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 '_'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라는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이름의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변수를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선언한다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3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첫 글자는 숫자가 될 수 없다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1</a:t>
            </a:r>
            <a:r>
              <a:rPr lang="en-US" altLang="ko-KR" sz="2800" dirty="0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a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변수명은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숫자로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시작해선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안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된다</a:t>
            </a:r>
            <a:r>
              <a:rPr lang="en-US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.</a:t>
            </a:r>
            <a:endParaRPr lang="ko-KR" altLang="ko-KR" sz="2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ko-KR" altLang="ko-KR" sz="2400" b="1" dirty="0" err="1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예약어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(reserved name)</a:t>
            </a:r>
            <a:r>
              <a:rPr lang="ko-KR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는 변수명으로 사용할 수 없다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ko-KR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8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8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let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8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5</a:t>
            </a:r>
            <a:r>
              <a:rPr lang="en-US" altLang="ko-KR" sz="28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; </a:t>
            </a:r>
            <a:r>
              <a:rPr lang="en-US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 'let'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을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변수명으로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사용할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없으므로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8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에러</a:t>
            </a:r>
            <a:endParaRPr lang="ko-KR" altLang="ko-KR" sz="2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192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44CBD-9D34-7C1B-F5F8-3C7F98351171}"/>
              </a:ext>
            </a:extLst>
          </p:cNvPr>
          <p:cNvSpPr txBox="1"/>
          <p:nvPr/>
        </p:nvSpPr>
        <p:spPr>
          <a:xfrm>
            <a:off x="185640" y="2517977"/>
            <a:ext cx="11051320" cy="346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변화하지 않는 변수를 선언할 땐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, let 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대신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const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를 사용한다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birthday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'060207'</a:t>
            </a:r>
            <a:endParaRPr lang="en-US" altLang="ko-KR" sz="32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24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이렇게 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const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로 선언한 변수를 ‘상수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(constant)’</a:t>
            </a: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라고 부른다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ko-KR" altLang="en-US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상수는 재할당할 수 없다</a:t>
            </a:r>
            <a:r>
              <a:rPr lang="en-US" altLang="ko-KR" sz="2400" b="1" dirty="0">
                <a:solidFill>
                  <a:schemeClr val="bg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  <a:cs typeface="Times New Roman" panose="02020603050405020304" pitchFamily="18" charset="0"/>
              </a:rPr>
              <a:t>.</a:t>
            </a:r>
            <a:endParaRPr lang="en-US" altLang="ko-KR" sz="3200" b="1" dirty="0">
              <a:solidFill>
                <a:schemeClr val="bg1"/>
              </a:solidFill>
              <a:effectLst/>
              <a:latin typeface="Noto Sans KR Medium" panose="020B0600000000000000" pitchFamily="34" charset="-127"/>
              <a:ea typeface="Noto Sans KR Medium" panose="020B0600000000000000" pitchFamily="34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const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birthday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'060207'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dirty="0">
                <a:solidFill>
                  <a:srgbClr val="4FC1FF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birthday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= </a:t>
            </a:r>
            <a:r>
              <a:rPr lang="en-US" altLang="ko-KR" sz="24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'060506'</a:t>
            </a:r>
            <a:r>
              <a:rPr lang="en-US" altLang="ko-KR" sz="24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//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상수는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재할당할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수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없으므로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" panose="020B0600000101010101" pitchFamily="50" charset="-127"/>
              </a:rPr>
              <a:t> </a:t>
            </a:r>
            <a:r>
              <a:rPr lang="ko-KR" altLang="ko-KR" sz="24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굴림" panose="020B0600000101010101" pitchFamily="50" charset="-127"/>
                <a:cs typeface="굴림" panose="020B0600000101010101" pitchFamily="50" charset="-127"/>
              </a:rPr>
              <a:t>에러</a:t>
            </a:r>
            <a:endParaRPr lang="ko-KR" altLang="ko-KR" sz="2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417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342"/>
            </a:gs>
            <a:gs pos="100000">
              <a:srgbClr val="1233B5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F85FF2-536B-0FF9-0FD5-E0DDABC3F95B}"/>
              </a:ext>
            </a:extLst>
          </p:cNvPr>
          <p:cNvSpPr txBox="1"/>
          <p:nvPr/>
        </p:nvSpPr>
        <p:spPr>
          <a:xfrm>
            <a:off x="955585" y="2921168"/>
            <a:ext cx="10280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>
                <a:gradFill>
                  <a:gsLst>
                    <a:gs pos="0">
                      <a:srgbClr val="E8F8A3"/>
                    </a:gs>
                    <a:gs pos="100000">
                      <a:srgbClr val="E5D465"/>
                    </a:gs>
                  </a:gsLst>
                  <a:lin ang="5400000" scaled="0"/>
                </a:gra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자료형</a:t>
            </a:r>
            <a:endParaRPr lang="ko-KR" altLang="en-US" sz="7200" b="1" dirty="0">
              <a:solidFill>
                <a:schemeClr val="bg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DAB5729-D1BC-8CCA-2C02-B8ADED014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t="8730" r="40469" b="24571"/>
          <a:stretch/>
        </p:blipFill>
        <p:spPr>
          <a:xfrm>
            <a:off x="185640" y="86793"/>
            <a:ext cx="1709677" cy="1437207"/>
          </a:xfrm>
          <a:prstGeom prst="rect">
            <a:avLst/>
          </a:prstGeom>
        </p:spPr>
      </p:pic>
      <p:pic>
        <p:nvPicPr>
          <p:cNvPr id="17" name="그림 16" descr="텍스트, 시계, 실루엣이(가) 표시된 사진&#10;&#10;자동 생성된 설명">
            <a:extLst>
              <a:ext uri="{FF2B5EF4-FFF2-40B4-BE49-F238E27FC236}">
                <a16:creationId xmlns:a16="http://schemas.microsoft.com/office/drawing/2014/main" id="{D8B7BA8B-9CB6-C953-99A9-7B1339142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1509" r="42500" b="25266"/>
          <a:stretch/>
        </p:blipFill>
        <p:spPr>
          <a:xfrm>
            <a:off x="381000" y="247650"/>
            <a:ext cx="1414808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1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362D7DB6311FB499D3E037BD966CA24" ma:contentTypeVersion="2" ma:contentTypeDescription="새 문서를 만듭니다." ma:contentTypeScope="" ma:versionID="5c2dfbac9de8cdb2fc8bfcccdba938ce">
  <xsd:schema xmlns:xsd="http://www.w3.org/2001/XMLSchema" xmlns:xs="http://www.w3.org/2001/XMLSchema" xmlns:p="http://schemas.microsoft.com/office/2006/metadata/properties" xmlns:ns3="a839feca-c7c4-40a7-80e6-a2f34e58bd64" targetNamespace="http://schemas.microsoft.com/office/2006/metadata/properties" ma:root="true" ma:fieldsID="13132fcd219fdd1fbc469bcc36c0930d" ns3:_="">
    <xsd:import namespace="a839feca-c7c4-40a7-80e6-a2f34e58bd6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9feca-c7c4-40a7-80e6-a2f34e58bd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BDF129-1C60-4C5A-A4FD-97268DD4B0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39feca-c7c4-40a7-80e6-a2f34e58bd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7B884A-2300-4BA0-B5E1-3DD8A7A5CC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4BBC19-3F5F-4377-A545-39E5EE2D21B2}">
  <ds:schemaRefs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a839feca-c7c4-40a7-80e6-a2f34e58bd64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2191</Words>
  <Application>Microsoft Office PowerPoint</Application>
  <PresentationFormat>와이드스크린</PresentationFormat>
  <Paragraphs>377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7" baseType="lpstr">
      <vt:lpstr>Noto Sans KR</vt:lpstr>
      <vt:lpstr>Noto Sans KR Medium</vt:lpstr>
      <vt:lpstr>Consolas</vt:lpstr>
      <vt:lpstr>Noto Sans KR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이주호</dc:creator>
  <cp:lastModifiedBy>이주호</cp:lastModifiedBy>
  <cp:revision>9</cp:revision>
  <dcterms:created xsi:type="dcterms:W3CDTF">2022-12-17T09:39:59Z</dcterms:created>
  <dcterms:modified xsi:type="dcterms:W3CDTF">2023-01-02T11:32:56Z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0x0101007362D7DB6311FB499D3E037BD966CA24</vt:lpwstr>
  </property>
</Properties>
</file>